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8" r:id="rId3"/>
    <p:sldId id="260" r:id="rId4"/>
    <p:sldId id="299" r:id="rId5"/>
    <p:sldId id="261" r:id="rId6"/>
    <p:sldId id="259" r:id="rId7"/>
    <p:sldId id="270" r:id="rId8"/>
    <p:sldId id="271" r:id="rId9"/>
    <p:sldId id="272" r:id="rId10"/>
    <p:sldId id="273" r:id="rId11"/>
    <p:sldId id="268" r:id="rId12"/>
    <p:sldId id="277" r:id="rId13"/>
    <p:sldId id="278" r:id="rId14"/>
    <p:sldId id="279" r:id="rId15"/>
    <p:sldId id="280" r:id="rId16"/>
    <p:sldId id="282" r:id="rId17"/>
    <p:sldId id="293" r:id="rId18"/>
    <p:sldId id="292" r:id="rId19"/>
    <p:sldId id="283" r:id="rId20"/>
    <p:sldId id="295" r:id="rId21"/>
    <p:sldId id="297" r:id="rId22"/>
    <p:sldId id="298" r:id="rId23"/>
    <p:sldId id="296" r:id="rId24"/>
    <p:sldId id="303" r:id="rId25"/>
    <p:sldId id="304" r:id="rId26"/>
    <p:sldId id="275" r:id="rId27"/>
    <p:sldId id="276" r:id="rId28"/>
    <p:sldId id="285" r:id="rId29"/>
    <p:sldId id="300" r:id="rId30"/>
    <p:sldId id="301" r:id="rId31"/>
    <p:sldId id="302" r:id="rId32"/>
    <p:sldId id="290" r:id="rId33"/>
    <p:sldId id="305" r:id="rId34"/>
    <p:sldId id="291" r:id="rId35"/>
    <p:sldId id="288" r:id="rId36"/>
    <p:sldId id="306" r:id="rId37"/>
  </p:sldIdLst>
  <p:sldSz cx="9144000" cy="6858000" type="screen4x3"/>
  <p:notesSz cx="6858000" cy="9144000"/>
  <p:defaultTextStyle>
    <a:defPPr>
      <a:defRPr lang="en"/>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CC"/>
    <a:srgbClr val="FF0101"/>
    <a:srgbClr val="A50021"/>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73" autoAdjust="0"/>
    <p:restoredTop sz="91615" autoAdjust="0"/>
  </p:normalViewPr>
  <p:slideViewPr>
    <p:cSldViewPr>
      <p:cViewPr varScale="1">
        <p:scale>
          <a:sx n="79" d="100"/>
          <a:sy n="79" d="100"/>
        </p:scale>
        <p:origin x="1574" y="77"/>
      </p:cViewPr>
      <p:guideLst>
        <p:guide orient="horz" pos="2160"/>
        <p:guide pos="2880"/>
      </p:guideLst>
    </p:cSldViewPr>
  </p:slideViewPr>
  <p:outlineViewPr>
    <p:cViewPr>
      <p:scale>
        <a:sx n="33" d="100"/>
        <a:sy n="33" d="100"/>
      </p:scale>
      <p:origin x="0" y="6123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fld id="{1CE5D85E-BEF0-4375-AC74-8D3D5E286FEF}" type="datetimeFigureOut">
              <a:rPr lang="en-US" altLang="en-US"/>
              <a:pPr/>
              <a:t>2/18/2024</a:t>
            </a:fld>
            <a:endParaRPr lang="en-US" altLang="en-US"/>
          </a:p>
        </p:txBody>
      </p:sp>
      <p:sp>
        <p:nvSpPr>
          <p:cNvPr id="5" name="Footer Placeholder 4"/>
          <p:cNvSpPr>
            <a:spLocks noGrp="1"/>
          </p:cNvSpPr>
          <p:nvPr>
            <p:ph type="ftr" sz="quarter" idx="11"/>
          </p:nvPr>
        </p:nvSpPr>
        <p:spPr/>
        <p:txBody>
          <a:bodyPr/>
          <a:lstStyle>
            <a:lvl1pPr>
              <a:defRPr/>
            </a:lvl1pPr>
          </a:lstStyle>
          <a:p>
            <a:endParaRPr lang="en-US" altLang="en-US"/>
          </a:p>
        </p:txBody>
      </p:sp>
      <p:sp>
        <p:nvSpPr>
          <p:cNvPr id="6" name="Slide Number Placeholder 5"/>
          <p:cNvSpPr>
            <a:spLocks noGrp="1"/>
          </p:cNvSpPr>
          <p:nvPr>
            <p:ph type="sldNum" sz="quarter" idx="12"/>
          </p:nvPr>
        </p:nvSpPr>
        <p:spPr/>
        <p:txBody>
          <a:bodyPr/>
          <a:lstStyle>
            <a:lvl1pPr>
              <a:defRPr/>
            </a:lvl1pPr>
          </a:lstStyle>
          <a:p>
            <a:fld id="{9DFD0419-33EA-470B-8D0D-659F0F5B871F}" type="slidenum">
              <a:rPr lang="en-US" altLang="en-US"/>
              <a:pPr/>
              <a:t>‹#›</a:t>
            </a:fld>
            <a:endParaRPr lang="en-US" altLang="en-US"/>
          </a:p>
        </p:txBody>
      </p:sp>
    </p:spTree>
    <p:extLst>
      <p:ext uri="{BB962C8B-B14F-4D97-AF65-F5344CB8AC3E}">
        <p14:creationId xmlns:p14="http://schemas.microsoft.com/office/powerpoint/2010/main" val="264649019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1DF8D8CD-DF48-40A9-8524-FDB75C71A8DC}" type="datetimeFigureOut">
              <a:rPr lang="en-US" altLang="en-US"/>
              <a:pPr/>
              <a:t>2/18/2024</a:t>
            </a:fld>
            <a:endParaRPr lang="en-US" altLang="en-US"/>
          </a:p>
        </p:txBody>
      </p:sp>
      <p:sp>
        <p:nvSpPr>
          <p:cNvPr id="5" name="Footer Placeholder 4"/>
          <p:cNvSpPr>
            <a:spLocks noGrp="1"/>
          </p:cNvSpPr>
          <p:nvPr>
            <p:ph type="ftr" sz="quarter" idx="11"/>
          </p:nvPr>
        </p:nvSpPr>
        <p:spPr/>
        <p:txBody>
          <a:bodyPr/>
          <a:lstStyle>
            <a:lvl1pPr>
              <a:defRPr/>
            </a:lvl1pPr>
          </a:lstStyle>
          <a:p>
            <a:endParaRPr lang="en-US" altLang="en-US"/>
          </a:p>
        </p:txBody>
      </p:sp>
      <p:sp>
        <p:nvSpPr>
          <p:cNvPr id="6" name="Slide Number Placeholder 5"/>
          <p:cNvSpPr>
            <a:spLocks noGrp="1"/>
          </p:cNvSpPr>
          <p:nvPr>
            <p:ph type="sldNum" sz="quarter" idx="12"/>
          </p:nvPr>
        </p:nvSpPr>
        <p:spPr/>
        <p:txBody>
          <a:bodyPr/>
          <a:lstStyle>
            <a:lvl1pPr>
              <a:defRPr/>
            </a:lvl1pPr>
          </a:lstStyle>
          <a:p>
            <a:fld id="{248C90CA-4B65-401B-ADAF-FD4E1C7E1CD1}" type="slidenum">
              <a:rPr lang="en-US" altLang="en-US"/>
              <a:pPr/>
              <a:t>‹#›</a:t>
            </a:fld>
            <a:endParaRPr lang="en-US" altLang="en-US"/>
          </a:p>
        </p:txBody>
      </p:sp>
    </p:spTree>
    <p:extLst>
      <p:ext uri="{BB962C8B-B14F-4D97-AF65-F5344CB8AC3E}">
        <p14:creationId xmlns:p14="http://schemas.microsoft.com/office/powerpoint/2010/main" val="32503780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7AEE2EA7-DA92-4164-A80B-3D9958DD165D}" type="datetimeFigureOut">
              <a:rPr lang="en-US" altLang="en-US"/>
              <a:pPr/>
              <a:t>2/18/2024</a:t>
            </a:fld>
            <a:endParaRPr lang="en-US" altLang="en-US"/>
          </a:p>
        </p:txBody>
      </p:sp>
      <p:sp>
        <p:nvSpPr>
          <p:cNvPr id="5" name="Footer Placeholder 4"/>
          <p:cNvSpPr>
            <a:spLocks noGrp="1"/>
          </p:cNvSpPr>
          <p:nvPr>
            <p:ph type="ftr" sz="quarter" idx="11"/>
          </p:nvPr>
        </p:nvSpPr>
        <p:spPr/>
        <p:txBody>
          <a:bodyPr/>
          <a:lstStyle>
            <a:lvl1pPr>
              <a:defRPr/>
            </a:lvl1pPr>
          </a:lstStyle>
          <a:p>
            <a:endParaRPr lang="en-US" altLang="en-US"/>
          </a:p>
        </p:txBody>
      </p:sp>
      <p:sp>
        <p:nvSpPr>
          <p:cNvPr id="6" name="Slide Number Placeholder 5"/>
          <p:cNvSpPr>
            <a:spLocks noGrp="1"/>
          </p:cNvSpPr>
          <p:nvPr>
            <p:ph type="sldNum" sz="quarter" idx="12"/>
          </p:nvPr>
        </p:nvSpPr>
        <p:spPr/>
        <p:txBody>
          <a:bodyPr/>
          <a:lstStyle>
            <a:lvl1pPr>
              <a:defRPr/>
            </a:lvl1pPr>
          </a:lstStyle>
          <a:p>
            <a:fld id="{69541698-5B1F-44B0-896D-B150629AFED4}" type="slidenum">
              <a:rPr lang="en-US" altLang="en-US"/>
              <a:pPr/>
              <a:t>‹#›</a:t>
            </a:fld>
            <a:endParaRPr lang="en-US" altLang="en-US"/>
          </a:p>
        </p:txBody>
      </p:sp>
    </p:spTree>
    <p:extLst>
      <p:ext uri="{BB962C8B-B14F-4D97-AF65-F5344CB8AC3E}">
        <p14:creationId xmlns:p14="http://schemas.microsoft.com/office/powerpoint/2010/main" val="137162725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ClipArt">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lipArt Placeholder 3"/>
          <p:cNvSpPr>
            <a:spLocks noGrp="1"/>
          </p:cNvSpPr>
          <p:nvPr>
            <p:ph type="clipArt" sz="half" idx="2"/>
          </p:nvPr>
        </p:nvSpPr>
        <p:spPr>
          <a:xfrm>
            <a:off x="4648200" y="1600200"/>
            <a:ext cx="4038600" cy="4525963"/>
          </a:xfrm>
        </p:spPr>
        <p:txBody>
          <a:bodyPr rtlCol="0">
            <a:normAutofit/>
          </a:bodyPr>
          <a:lstStyle/>
          <a:p>
            <a:pPr lvl="0"/>
            <a:endParaRPr lang="en-US" noProof="0" smtClean="0"/>
          </a:p>
        </p:txBody>
      </p:sp>
      <p:sp>
        <p:nvSpPr>
          <p:cNvPr id="5" name="Date Placeholder 4"/>
          <p:cNvSpPr>
            <a:spLocks noGrp="1" noChangeArrowheads="1"/>
          </p:cNvSpPr>
          <p:nvPr>
            <p:ph type="dt" sz="half" idx="10"/>
          </p:nvPr>
        </p:nvSpPr>
        <p:spPr/>
        <p:txBody>
          <a:bodyPr/>
          <a:lstStyle>
            <a:lvl1pPr>
              <a:defRPr/>
            </a:lvl1pPr>
          </a:lstStyle>
          <a:p>
            <a:endParaRPr lang="en-US" altLang="en-US"/>
          </a:p>
        </p:txBody>
      </p:sp>
      <p:sp>
        <p:nvSpPr>
          <p:cNvPr id="6" name="Footer Placeholder 5"/>
          <p:cNvSpPr>
            <a:spLocks noGrp="1" noChangeArrowheads="1"/>
          </p:cNvSpPr>
          <p:nvPr>
            <p:ph type="ftr" sz="quarter" idx="11"/>
          </p:nvPr>
        </p:nvSpPr>
        <p:spPr/>
        <p:txBody>
          <a:bodyPr/>
          <a:lstStyle>
            <a:lvl1pPr>
              <a:defRPr/>
            </a:lvl1pPr>
          </a:lstStyle>
          <a:p>
            <a:endParaRPr lang="en-US" altLang="en-US"/>
          </a:p>
        </p:txBody>
      </p:sp>
      <p:sp>
        <p:nvSpPr>
          <p:cNvPr id="7" name="Slide Number Placeholder 6"/>
          <p:cNvSpPr>
            <a:spLocks noGrp="1" noChangeArrowheads="1"/>
          </p:cNvSpPr>
          <p:nvPr>
            <p:ph type="sldNum" sz="quarter" idx="12"/>
          </p:nvPr>
        </p:nvSpPr>
        <p:spPr/>
        <p:txBody>
          <a:bodyPr/>
          <a:lstStyle>
            <a:lvl1pPr>
              <a:defRPr/>
            </a:lvl1pPr>
          </a:lstStyle>
          <a:p>
            <a:fld id="{4BADF471-E6FC-40FC-9046-C1CDF3E12FC9}" type="slidenum">
              <a:rPr lang="en-US" altLang="en-US"/>
              <a:pPr/>
              <a:t>‹#›</a:t>
            </a:fld>
            <a:endParaRPr lang="en-US" altLang="en-US"/>
          </a:p>
        </p:txBody>
      </p:sp>
    </p:spTree>
    <p:extLst>
      <p:ext uri="{BB962C8B-B14F-4D97-AF65-F5344CB8AC3E}">
        <p14:creationId xmlns:p14="http://schemas.microsoft.com/office/powerpoint/2010/main" val="11594324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3063CA8D-DD77-4A1F-9715-DAF49C1C64CD}" type="datetimeFigureOut">
              <a:rPr lang="en-US" altLang="en-US"/>
              <a:pPr/>
              <a:t>2/18/2024</a:t>
            </a:fld>
            <a:endParaRPr lang="en-US" altLang="en-US"/>
          </a:p>
        </p:txBody>
      </p:sp>
      <p:sp>
        <p:nvSpPr>
          <p:cNvPr id="5" name="Footer Placeholder 4"/>
          <p:cNvSpPr>
            <a:spLocks noGrp="1"/>
          </p:cNvSpPr>
          <p:nvPr>
            <p:ph type="ftr" sz="quarter" idx="11"/>
          </p:nvPr>
        </p:nvSpPr>
        <p:spPr/>
        <p:txBody>
          <a:bodyPr/>
          <a:lstStyle>
            <a:lvl1pPr>
              <a:defRPr/>
            </a:lvl1pPr>
          </a:lstStyle>
          <a:p>
            <a:endParaRPr lang="en-US" altLang="en-US"/>
          </a:p>
        </p:txBody>
      </p:sp>
      <p:sp>
        <p:nvSpPr>
          <p:cNvPr id="6" name="Slide Number Placeholder 5"/>
          <p:cNvSpPr>
            <a:spLocks noGrp="1"/>
          </p:cNvSpPr>
          <p:nvPr>
            <p:ph type="sldNum" sz="quarter" idx="12"/>
          </p:nvPr>
        </p:nvSpPr>
        <p:spPr/>
        <p:txBody>
          <a:bodyPr/>
          <a:lstStyle>
            <a:lvl1pPr>
              <a:defRPr/>
            </a:lvl1pPr>
          </a:lstStyle>
          <a:p>
            <a:fld id="{0EF36D7D-630F-4760-A9B0-BED9B890BCD9}" type="slidenum">
              <a:rPr lang="en-US" altLang="en-US"/>
              <a:pPr/>
              <a:t>‹#›</a:t>
            </a:fld>
            <a:endParaRPr lang="en-US" altLang="en-US"/>
          </a:p>
        </p:txBody>
      </p:sp>
    </p:spTree>
    <p:extLst>
      <p:ext uri="{BB962C8B-B14F-4D97-AF65-F5344CB8AC3E}">
        <p14:creationId xmlns:p14="http://schemas.microsoft.com/office/powerpoint/2010/main" val="18471136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fld id="{B8152C30-49C4-4481-A429-E1CC571FB770}" type="datetimeFigureOut">
              <a:rPr lang="en-US" altLang="en-US"/>
              <a:pPr/>
              <a:t>2/18/2024</a:t>
            </a:fld>
            <a:endParaRPr lang="en-US" altLang="en-US"/>
          </a:p>
        </p:txBody>
      </p:sp>
      <p:sp>
        <p:nvSpPr>
          <p:cNvPr id="5" name="Footer Placeholder 4"/>
          <p:cNvSpPr>
            <a:spLocks noGrp="1"/>
          </p:cNvSpPr>
          <p:nvPr>
            <p:ph type="ftr" sz="quarter" idx="11"/>
          </p:nvPr>
        </p:nvSpPr>
        <p:spPr/>
        <p:txBody>
          <a:bodyPr/>
          <a:lstStyle>
            <a:lvl1pPr>
              <a:defRPr/>
            </a:lvl1pPr>
          </a:lstStyle>
          <a:p>
            <a:endParaRPr lang="en-US" altLang="en-US"/>
          </a:p>
        </p:txBody>
      </p:sp>
      <p:sp>
        <p:nvSpPr>
          <p:cNvPr id="6" name="Slide Number Placeholder 5"/>
          <p:cNvSpPr>
            <a:spLocks noGrp="1"/>
          </p:cNvSpPr>
          <p:nvPr>
            <p:ph type="sldNum" sz="quarter" idx="12"/>
          </p:nvPr>
        </p:nvSpPr>
        <p:spPr/>
        <p:txBody>
          <a:bodyPr/>
          <a:lstStyle>
            <a:lvl1pPr>
              <a:defRPr/>
            </a:lvl1pPr>
          </a:lstStyle>
          <a:p>
            <a:fld id="{D686B298-158C-4749-B0F2-C9DDD3433416}" type="slidenum">
              <a:rPr lang="en-US" altLang="en-US"/>
              <a:pPr/>
              <a:t>‹#›</a:t>
            </a:fld>
            <a:endParaRPr lang="en-US" altLang="en-US"/>
          </a:p>
        </p:txBody>
      </p:sp>
    </p:spTree>
    <p:extLst>
      <p:ext uri="{BB962C8B-B14F-4D97-AF65-F5344CB8AC3E}">
        <p14:creationId xmlns:p14="http://schemas.microsoft.com/office/powerpoint/2010/main" val="38132869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fld id="{864F0585-C694-4B59-9BAF-4D682C5964B3}" type="datetimeFigureOut">
              <a:rPr lang="en-US" altLang="en-US"/>
              <a:pPr/>
              <a:t>2/18/2024</a:t>
            </a:fld>
            <a:endParaRPr lang="en-US" altLang="en-US"/>
          </a:p>
        </p:txBody>
      </p:sp>
      <p:sp>
        <p:nvSpPr>
          <p:cNvPr id="6" name="Footer Placeholder 4"/>
          <p:cNvSpPr>
            <a:spLocks noGrp="1"/>
          </p:cNvSpPr>
          <p:nvPr>
            <p:ph type="ftr" sz="quarter" idx="11"/>
          </p:nvPr>
        </p:nvSpPr>
        <p:spPr/>
        <p:txBody>
          <a:bodyPr/>
          <a:lstStyle>
            <a:lvl1pPr>
              <a:defRPr/>
            </a:lvl1pPr>
          </a:lstStyle>
          <a:p>
            <a:endParaRPr lang="en-US" altLang="en-US"/>
          </a:p>
        </p:txBody>
      </p:sp>
      <p:sp>
        <p:nvSpPr>
          <p:cNvPr id="7" name="Slide Number Placeholder 5"/>
          <p:cNvSpPr>
            <a:spLocks noGrp="1"/>
          </p:cNvSpPr>
          <p:nvPr>
            <p:ph type="sldNum" sz="quarter" idx="12"/>
          </p:nvPr>
        </p:nvSpPr>
        <p:spPr/>
        <p:txBody>
          <a:bodyPr/>
          <a:lstStyle>
            <a:lvl1pPr>
              <a:defRPr/>
            </a:lvl1pPr>
          </a:lstStyle>
          <a:p>
            <a:fld id="{96F8F1B6-E60E-4754-9AAA-87E11BA7CE55}" type="slidenum">
              <a:rPr lang="en-US" altLang="en-US"/>
              <a:pPr/>
              <a:t>‹#›</a:t>
            </a:fld>
            <a:endParaRPr lang="en-US" altLang="en-US"/>
          </a:p>
        </p:txBody>
      </p:sp>
    </p:spTree>
    <p:extLst>
      <p:ext uri="{BB962C8B-B14F-4D97-AF65-F5344CB8AC3E}">
        <p14:creationId xmlns:p14="http://schemas.microsoft.com/office/powerpoint/2010/main" val="32224622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fld id="{F8D1BB8F-4558-4751-9694-BC5133CB669E}" type="datetimeFigureOut">
              <a:rPr lang="en-US" altLang="en-US"/>
              <a:pPr/>
              <a:t>2/18/2024</a:t>
            </a:fld>
            <a:endParaRPr lang="en-US" altLang="en-US"/>
          </a:p>
        </p:txBody>
      </p:sp>
      <p:sp>
        <p:nvSpPr>
          <p:cNvPr id="8" name="Footer Placeholder 4"/>
          <p:cNvSpPr>
            <a:spLocks noGrp="1"/>
          </p:cNvSpPr>
          <p:nvPr>
            <p:ph type="ftr" sz="quarter" idx="11"/>
          </p:nvPr>
        </p:nvSpPr>
        <p:spPr/>
        <p:txBody>
          <a:bodyPr/>
          <a:lstStyle>
            <a:lvl1pPr>
              <a:defRPr/>
            </a:lvl1pPr>
          </a:lstStyle>
          <a:p>
            <a:endParaRPr lang="en-US" altLang="en-US"/>
          </a:p>
        </p:txBody>
      </p:sp>
      <p:sp>
        <p:nvSpPr>
          <p:cNvPr id="9" name="Slide Number Placeholder 5"/>
          <p:cNvSpPr>
            <a:spLocks noGrp="1"/>
          </p:cNvSpPr>
          <p:nvPr>
            <p:ph type="sldNum" sz="quarter" idx="12"/>
          </p:nvPr>
        </p:nvSpPr>
        <p:spPr/>
        <p:txBody>
          <a:bodyPr/>
          <a:lstStyle>
            <a:lvl1pPr>
              <a:defRPr/>
            </a:lvl1pPr>
          </a:lstStyle>
          <a:p>
            <a:fld id="{B5A97A6B-47C1-426A-8384-D707BDB0769D}" type="slidenum">
              <a:rPr lang="en-US" altLang="en-US"/>
              <a:pPr/>
              <a:t>‹#›</a:t>
            </a:fld>
            <a:endParaRPr lang="en-US" altLang="en-US"/>
          </a:p>
        </p:txBody>
      </p:sp>
    </p:spTree>
    <p:extLst>
      <p:ext uri="{BB962C8B-B14F-4D97-AF65-F5344CB8AC3E}">
        <p14:creationId xmlns:p14="http://schemas.microsoft.com/office/powerpoint/2010/main" val="11136945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fld id="{B4E445AA-7AC0-4311-8DD6-45DA21994213}" type="datetimeFigureOut">
              <a:rPr lang="en-US" altLang="en-US"/>
              <a:pPr/>
              <a:t>2/18/2024</a:t>
            </a:fld>
            <a:endParaRPr lang="en-US" altLang="en-US"/>
          </a:p>
        </p:txBody>
      </p:sp>
      <p:sp>
        <p:nvSpPr>
          <p:cNvPr id="4" name="Footer Placeholder 4"/>
          <p:cNvSpPr>
            <a:spLocks noGrp="1"/>
          </p:cNvSpPr>
          <p:nvPr>
            <p:ph type="ftr" sz="quarter" idx="11"/>
          </p:nvPr>
        </p:nvSpPr>
        <p:spPr/>
        <p:txBody>
          <a:bodyPr/>
          <a:lstStyle>
            <a:lvl1pPr>
              <a:defRPr/>
            </a:lvl1pPr>
          </a:lstStyle>
          <a:p>
            <a:endParaRPr lang="en-US" altLang="en-US"/>
          </a:p>
        </p:txBody>
      </p:sp>
      <p:sp>
        <p:nvSpPr>
          <p:cNvPr id="5" name="Slide Number Placeholder 5"/>
          <p:cNvSpPr>
            <a:spLocks noGrp="1"/>
          </p:cNvSpPr>
          <p:nvPr>
            <p:ph type="sldNum" sz="quarter" idx="12"/>
          </p:nvPr>
        </p:nvSpPr>
        <p:spPr/>
        <p:txBody>
          <a:bodyPr/>
          <a:lstStyle>
            <a:lvl1pPr>
              <a:defRPr/>
            </a:lvl1pPr>
          </a:lstStyle>
          <a:p>
            <a:fld id="{B200B28E-294A-46F8-AFE7-14B103534469}" type="slidenum">
              <a:rPr lang="en-US" altLang="en-US"/>
              <a:pPr/>
              <a:t>‹#›</a:t>
            </a:fld>
            <a:endParaRPr lang="en-US" altLang="en-US"/>
          </a:p>
        </p:txBody>
      </p:sp>
    </p:spTree>
    <p:extLst>
      <p:ext uri="{BB962C8B-B14F-4D97-AF65-F5344CB8AC3E}">
        <p14:creationId xmlns:p14="http://schemas.microsoft.com/office/powerpoint/2010/main" val="38774366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fld id="{ECBACDC4-7FAF-475F-B1BD-A1DC985E82A9}" type="datetimeFigureOut">
              <a:rPr lang="en-US" altLang="en-US"/>
              <a:pPr/>
              <a:t>2/18/2024</a:t>
            </a:fld>
            <a:endParaRPr lang="en-US" altLang="en-US"/>
          </a:p>
        </p:txBody>
      </p:sp>
      <p:sp>
        <p:nvSpPr>
          <p:cNvPr id="3" name="Footer Placeholder 4"/>
          <p:cNvSpPr>
            <a:spLocks noGrp="1"/>
          </p:cNvSpPr>
          <p:nvPr>
            <p:ph type="ftr" sz="quarter" idx="11"/>
          </p:nvPr>
        </p:nvSpPr>
        <p:spPr/>
        <p:txBody>
          <a:bodyPr/>
          <a:lstStyle>
            <a:lvl1pPr>
              <a:defRPr/>
            </a:lvl1pPr>
          </a:lstStyle>
          <a:p>
            <a:endParaRPr lang="en-US" altLang="en-US"/>
          </a:p>
        </p:txBody>
      </p:sp>
      <p:sp>
        <p:nvSpPr>
          <p:cNvPr id="4" name="Slide Number Placeholder 5"/>
          <p:cNvSpPr>
            <a:spLocks noGrp="1"/>
          </p:cNvSpPr>
          <p:nvPr>
            <p:ph type="sldNum" sz="quarter" idx="12"/>
          </p:nvPr>
        </p:nvSpPr>
        <p:spPr/>
        <p:txBody>
          <a:bodyPr/>
          <a:lstStyle>
            <a:lvl1pPr>
              <a:defRPr/>
            </a:lvl1pPr>
          </a:lstStyle>
          <a:p>
            <a:fld id="{2780CBB1-9C5A-4F02-8DD7-09A8F6812E86}" type="slidenum">
              <a:rPr lang="en-US" altLang="en-US"/>
              <a:pPr/>
              <a:t>‹#›</a:t>
            </a:fld>
            <a:endParaRPr lang="en-US" altLang="en-US"/>
          </a:p>
        </p:txBody>
      </p:sp>
    </p:spTree>
    <p:extLst>
      <p:ext uri="{BB962C8B-B14F-4D97-AF65-F5344CB8AC3E}">
        <p14:creationId xmlns:p14="http://schemas.microsoft.com/office/powerpoint/2010/main" val="22817300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fld id="{3C8F4A39-3CAD-40A3-B37B-42D59146E5D0}" type="datetimeFigureOut">
              <a:rPr lang="en-US" altLang="en-US"/>
              <a:pPr/>
              <a:t>2/18/2024</a:t>
            </a:fld>
            <a:endParaRPr lang="en-US" altLang="en-US"/>
          </a:p>
        </p:txBody>
      </p:sp>
      <p:sp>
        <p:nvSpPr>
          <p:cNvPr id="6" name="Footer Placeholder 4"/>
          <p:cNvSpPr>
            <a:spLocks noGrp="1"/>
          </p:cNvSpPr>
          <p:nvPr>
            <p:ph type="ftr" sz="quarter" idx="11"/>
          </p:nvPr>
        </p:nvSpPr>
        <p:spPr/>
        <p:txBody>
          <a:bodyPr/>
          <a:lstStyle>
            <a:lvl1pPr>
              <a:defRPr/>
            </a:lvl1pPr>
          </a:lstStyle>
          <a:p>
            <a:endParaRPr lang="en-US" altLang="en-US"/>
          </a:p>
        </p:txBody>
      </p:sp>
      <p:sp>
        <p:nvSpPr>
          <p:cNvPr id="7" name="Slide Number Placeholder 5"/>
          <p:cNvSpPr>
            <a:spLocks noGrp="1"/>
          </p:cNvSpPr>
          <p:nvPr>
            <p:ph type="sldNum" sz="quarter" idx="12"/>
          </p:nvPr>
        </p:nvSpPr>
        <p:spPr/>
        <p:txBody>
          <a:bodyPr/>
          <a:lstStyle>
            <a:lvl1pPr>
              <a:defRPr/>
            </a:lvl1pPr>
          </a:lstStyle>
          <a:p>
            <a:fld id="{98901214-9B55-4EE2-8960-3B8DFEC6102C}" type="slidenum">
              <a:rPr lang="en-US" altLang="en-US"/>
              <a:pPr/>
              <a:t>‹#›</a:t>
            </a:fld>
            <a:endParaRPr lang="en-US" altLang="en-US"/>
          </a:p>
        </p:txBody>
      </p:sp>
    </p:spTree>
    <p:extLst>
      <p:ext uri="{BB962C8B-B14F-4D97-AF65-F5344CB8AC3E}">
        <p14:creationId xmlns:p14="http://schemas.microsoft.com/office/powerpoint/2010/main" val="36138080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fld id="{7FFD764C-2A62-4CFC-B03F-E363B8E8E520}" type="datetimeFigureOut">
              <a:rPr lang="en-US" altLang="en-US"/>
              <a:pPr/>
              <a:t>2/18/2024</a:t>
            </a:fld>
            <a:endParaRPr lang="en-US" altLang="en-US"/>
          </a:p>
        </p:txBody>
      </p:sp>
      <p:sp>
        <p:nvSpPr>
          <p:cNvPr id="6" name="Footer Placeholder 4"/>
          <p:cNvSpPr>
            <a:spLocks noGrp="1"/>
          </p:cNvSpPr>
          <p:nvPr>
            <p:ph type="ftr" sz="quarter" idx="11"/>
          </p:nvPr>
        </p:nvSpPr>
        <p:spPr/>
        <p:txBody>
          <a:bodyPr/>
          <a:lstStyle>
            <a:lvl1pPr>
              <a:defRPr/>
            </a:lvl1pPr>
          </a:lstStyle>
          <a:p>
            <a:endParaRPr lang="en-US" altLang="en-US"/>
          </a:p>
        </p:txBody>
      </p:sp>
      <p:sp>
        <p:nvSpPr>
          <p:cNvPr id="7" name="Slide Number Placeholder 5"/>
          <p:cNvSpPr>
            <a:spLocks noGrp="1"/>
          </p:cNvSpPr>
          <p:nvPr>
            <p:ph type="sldNum" sz="quarter" idx="12"/>
          </p:nvPr>
        </p:nvSpPr>
        <p:spPr/>
        <p:txBody>
          <a:bodyPr/>
          <a:lstStyle>
            <a:lvl1pPr>
              <a:defRPr/>
            </a:lvl1pPr>
          </a:lstStyle>
          <a:p>
            <a:fld id="{FFA68919-7810-4852-9428-7EC1ACDDE09E}" type="slidenum">
              <a:rPr lang="en-US" altLang="en-US"/>
              <a:pPr/>
              <a:t>‹#›</a:t>
            </a:fld>
            <a:endParaRPr lang="en-US" altLang="en-US"/>
          </a:p>
        </p:txBody>
      </p:sp>
    </p:spTree>
    <p:extLst>
      <p:ext uri="{BB962C8B-B14F-4D97-AF65-F5344CB8AC3E}">
        <p14:creationId xmlns:p14="http://schemas.microsoft.com/office/powerpoint/2010/main" val="30104523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eaLnBrk="1" hangingPunct="1">
              <a:defRPr sz="1200">
                <a:solidFill>
                  <a:srgbClr val="898989"/>
                </a:solidFill>
                <a:latin typeface="Calibri" panose="020F0502020204030204" pitchFamily="34" charset="0"/>
              </a:defRPr>
            </a:lvl1pPr>
          </a:lstStyle>
          <a:p>
            <a:fld id="{664FB044-D0E0-438A-977E-E32DA279EDD5}" type="datetimeFigureOut">
              <a:rPr lang="en-US" altLang="en-US"/>
              <a:pPr/>
              <a:t>2/18/2024</a:t>
            </a:fld>
            <a:endParaRPr lang="en-US" alt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wrap="square" lIns="91440" tIns="45720" rIns="91440" bIns="45720" numCol="1" anchor="ctr" anchorCtr="0" compatLnSpc="1">
            <a:prstTxWarp prst="textNoShape">
              <a:avLst/>
            </a:prstTxWarp>
          </a:bodyPr>
          <a:lstStyle>
            <a:lvl1pPr algn="ctr" eaLnBrk="1" hangingPunct="1">
              <a:defRPr sz="1200">
                <a:solidFill>
                  <a:srgbClr val="898989"/>
                </a:solidFill>
                <a:latin typeface="Calibri" panose="020F0502020204030204" pitchFamily="34" charset="0"/>
              </a:defRPr>
            </a:lvl1pPr>
          </a:lstStyle>
          <a:p>
            <a:endParaRPr lang="en-US" alt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latin typeface="Calibri" panose="020F0502020204030204" pitchFamily="34" charset="0"/>
              </a:defRPr>
            </a:lvl1pPr>
          </a:lstStyle>
          <a:p>
            <a:fld id="{B937082A-3DF2-4EEB-B625-5C6288EDAF6E}" type="slidenum">
              <a:rPr lang="en-US" altLang="en-US"/>
              <a:pPr/>
              <a:t>‹#›</a:t>
            </a:fld>
            <a:endParaRPr lang="en-US" altLang="en-US"/>
          </a:p>
        </p:txBody>
      </p:sp>
    </p:spTree>
  </p:cSld>
  <p:clrMap bg1="lt1" tx1="dk1" bg2="lt2" tx2="dk2" accent1="accent1" accent2="accent2" accent3="accent3" accent4="accent4" accent5="accent5" accent6="accent6" hlink="hlink" folHlink="folHlink"/>
  <p:sldLayoutIdLst>
    <p:sldLayoutId id="2147483976" r:id="rId1"/>
    <p:sldLayoutId id="2147483977" r:id="rId2"/>
    <p:sldLayoutId id="2147483978" r:id="rId3"/>
    <p:sldLayoutId id="2147483979" r:id="rId4"/>
    <p:sldLayoutId id="2147483980" r:id="rId5"/>
    <p:sldLayoutId id="2147483981" r:id="rId6"/>
    <p:sldLayoutId id="2147483982" r:id="rId7"/>
    <p:sldLayoutId id="2147483983" r:id="rId8"/>
    <p:sldLayoutId id="2147483984" r:id="rId9"/>
    <p:sldLayoutId id="2147483985" r:id="rId10"/>
    <p:sldLayoutId id="2147483986" r:id="rId11"/>
    <p:sldLayoutId id="2147483987" r:id="rId12"/>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4337" name="Rectangle 2"/>
          <p:cNvSpPr>
            <a:spLocks noGrp="1" noChangeArrowheads="1"/>
          </p:cNvSpPr>
          <p:nvPr>
            <p:ph type="ctrTitle"/>
          </p:nvPr>
        </p:nvSpPr>
        <p:spPr>
          <a:xfrm>
            <a:off x="685800" y="1295400"/>
            <a:ext cx="7772400" cy="1470025"/>
          </a:xfrm>
        </p:spPr>
        <p:txBody>
          <a:bodyPr/>
          <a:lstStyle/>
          <a:p>
            <a:pPr eaLnBrk="1" hangingPunct="1"/>
            <a:r>
              <a:rPr lang="en" altLang="en-US" b="1" smtClean="0">
                <a:solidFill>
                  <a:srgbClr val="0000CC"/>
                </a:solidFill>
              </a:rPr>
              <a:t>UROLOGICAL PROBLEMS IN OLD AGE</a:t>
            </a:r>
          </a:p>
        </p:txBody>
      </p:sp>
      <p:sp>
        <p:nvSpPr>
          <p:cNvPr id="3075" name="Subtitle 4"/>
          <p:cNvSpPr>
            <a:spLocks noGrp="1"/>
          </p:cNvSpPr>
          <p:nvPr>
            <p:ph type="subTitle" idx="1"/>
          </p:nvPr>
        </p:nvSpPr>
        <p:spPr/>
        <p:txBody>
          <a:bodyPr rtlCol="0">
            <a:normAutofit fontScale="92500"/>
          </a:bodyPr>
          <a:lstStyle/>
          <a:p>
            <a:pPr eaLnBrk="1" fontAlgn="auto" hangingPunct="1">
              <a:spcAft>
                <a:spcPts val="0"/>
              </a:spcAft>
              <a:defRPr/>
            </a:pPr>
            <a:r>
              <a:rPr lang="en" smtClean="0">
                <a:solidFill>
                  <a:schemeClr val="tx1">
                    <a:lumMod val="95000"/>
                    <a:lumOff val="5000"/>
                  </a:schemeClr>
                </a:solidFill>
              </a:rPr>
              <a:t>Doc. Dr Tomislav Nikoli</a:t>
            </a:r>
            <a:r>
              <a:rPr lang="sr-Latn-RS" smtClean="0">
                <a:solidFill>
                  <a:schemeClr val="tx1">
                    <a:lumMod val="95000"/>
                    <a:lumOff val="5000"/>
                  </a:schemeClr>
                </a:solidFill>
              </a:rPr>
              <a:t>ć</a:t>
            </a:r>
            <a:endParaRPr lang="en" smtClean="0">
              <a:solidFill>
                <a:schemeClr val="tx1">
                  <a:lumMod val="95000"/>
                  <a:lumOff val="5000"/>
                </a:schemeClr>
              </a:solidFill>
            </a:endParaRPr>
          </a:p>
          <a:p>
            <a:pPr eaLnBrk="1" fontAlgn="auto" hangingPunct="1">
              <a:spcAft>
                <a:spcPts val="0"/>
              </a:spcAft>
              <a:defRPr/>
            </a:pPr>
            <a:r>
              <a:rPr lang="en" smtClean="0">
                <a:solidFill>
                  <a:schemeClr val="tx1">
                    <a:lumMod val="95000"/>
                    <a:lumOff val="5000"/>
                  </a:schemeClr>
                </a:solidFill>
              </a:rPr>
              <a:t>Prof</a:t>
            </a:r>
            <a:r>
              <a:rPr lang="en" dirty="0" smtClean="0">
                <a:solidFill>
                  <a:schemeClr val="tx1">
                    <a:lumMod val="95000"/>
                    <a:lumOff val="5000"/>
                  </a:schemeClr>
                </a:solidFill>
              </a:rPr>
              <a:t>. Dr. Radojica Stolić</a:t>
            </a:r>
            <a:endParaRPr lang="en-US" dirty="0" smtClean="0">
              <a:solidFill>
                <a:schemeClr val="tx1">
                  <a:lumMod val="95000"/>
                  <a:lumOff val="5000"/>
                </a:schemeClr>
              </a:solidFill>
            </a:endParaRPr>
          </a:p>
          <a:p>
            <a:pPr eaLnBrk="1" fontAlgn="auto" hangingPunct="1">
              <a:spcAft>
                <a:spcPts val="0"/>
              </a:spcAft>
              <a:defRPr/>
            </a:pPr>
            <a:r>
              <a:rPr lang="en" dirty="0" smtClean="0">
                <a:solidFill>
                  <a:schemeClr val="tx1">
                    <a:lumMod val="95000"/>
                    <a:lumOff val="5000"/>
                  </a:schemeClr>
                </a:solidFill>
              </a:rPr>
              <a:t>Faculty of Medical Sciences Kragujevac</a:t>
            </a:r>
            <a:endParaRPr lang="en-US" dirty="0" smtClean="0">
              <a:solidFill>
                <a:schemeClr val="tx1">
                  <a:lumMod val="95000"/>
                  <a:lumOff val="5000"/>
                </a:schemeClr>
              </a:solidFill>
            </a:endParaRP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2"/>
          <p:cNvSpPr>
            <a:spLocks noGrp="1" noChangeArrowheads="1"/>
          </p:cNvSpPr>
          <p:nvPr>
            <p:ph type="title"/>
          </p:nvPr>
        </p:nvSpPr>
        <p:spPr/>
        <p:txBody>
          <a:bodyPr/>
          <a:lstStyle/>
          <a:p>
            <a:pPr eaLnBrk="1" hangingPunct="1"/>
            <a:r>
              <a:rPr lang="en" altLang="en-US" b="1" smtClean="0">
                <a:solidFill>
                  <a:srgbClr val="0000CC"/>
                </a:solidFill>
              </a:rPr>
              <a:t>Other diagnostic procedures</a:t>
            </a:r>
          </a:p>
        </p:txBody>
      </p:sp>
      <p:sp>
        <p:nvSpPr>
          <p:cNvPr id="23554" name="Rectangle 3"/>
          <p:cNvSpPr>
            <a:spLocks noGrp="1" noChangeArrowheads="1"/>
          </p:cNvSpPr>
          <p:nvPr>
            <p:ph type="body" idx="1"/>
          </p:nvPr>
        </p:nvSpPr>
        <p:spPr>
          <a:xfrm>
            <a:off x="457200" y="1993900"/>
            <a:ext cx="8229600" cy="4559300"/>
          </a:xfrm>
        </p:spPr>
        <p:txBody>
          <a:bodyPr/>
          <a:lstStyle/>
          <a:p>
            <a:pPr eaLnBrk="1" hangingPunct="1"/>
            <a:r>
              <a:rPr lang="en" altLang="en-US" smtClean="0"/>
              <a:t>Blood analysis: SE, KKS, glycemia, cholesterol, total proteins, urea, creatinine</a:t>
            </a:r>
            <a:endParaRPr lang="sr-Latn-CS" altLang="en-US" smtClean="0"/>
          </a:p>
          <a:p>
            <a:pPr eaLnBrk="1" hangingPunct="1"/>
            <a:r>
              <a:rPr lang="en" altLang="en-US" smtClean="0"/>
              <a:t>Urine culture</a:t>
            </a:r>
            <a:endParaRPr lang="sr-Latn-CS" altLang="en-US" smtClean="0"/>
          </a:p>
          <a:p>
            <a:pPr eaLnBrk="1" hangingPunct="1"/>
            <a:r>
              <a:rPr lang="en" altLang="en-US" smtClean="0"/>
              <a:t>Invasive diagnostic methods (caution)</a:t>
            </a:r>
            <a:endParaRPr lang="sr-Latn-CS" altLang="en-US" smtClean="0"/>
          </a:p>
          <a:p>
            <a:pPr eaLnBrk="1" hangingPunct="1"/>
            <a:r>
              <a:rPr lang="en" altLang="en-US" smtClean="0"/>
              <a:t>X-ray of the urinary tract</a:t>
            </a:r>
            <a:endParaRPr lang="sr-Latn-CS" altLang="en-US" smtClean="0"/>
          </a:p>
          <a:p>
            <a:pPr eaLnBrk="1" hangingPunct="1"/>
            <a:r>
              <a:rPr lang="en" altLang="en-US" smtClean="0"/>
              <a:t>Kidney echo</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Rectangle 2"/>
          <p:cNvSpPr>
            <a:spLocks noGrp="1" noChangeArrowheads="1"/>
          </p:cNvSpPr>
          <p:nvPr>
            <p:ph type="title"/>
          </p:nvPr>
        </p:nvSpPr>
        <p:spPr/>
        <p:txBody>
          <a:bodyPr/>
          <a:lstStyle/>
          <a:p>
            <a:pPr eaLnBrk="1" hangingPunct="1"/>
            <a:r>
              <a:rPr lang="en" altLang="en-US" sz="4000" b="1" smtClean="0">
                <a:solidFill>
                  <a:srgbClr val="0000CC"/>
                </a:solidFill>
              </a:rPr>
              <a:t>The most common urological problems in old age</a:t>
            </a:r>
          </a:p>
        </p:txBody>
      </p:sp>
      <p:sp>
        <p:nvSpPr>
          <p:cNvPr id="24578" name="Rectangle 3"/>
          <p:cNvSpPr>
            <a:spLocks noGrp="1" noChangeArrowheads="1"/>
          </p:cNvSpPr>
          <p:nvPr>
            <p:ph type="body" sz="half" idx="1"/>
          </p:nvPr>
        </p:nvSpPr>
        <p:spPr>
          <a:xfrm>
            <a:off x="457200" y="1600200"/>
            <a:ext cx="4041775" cy="4876800"/>
          </a:xfrm>
        </p:spPr>
        <p:txBody>
          <a:bodyPr/>
          <a:lstStyle/>
          <a:p>
            <a:pPr eaLnBrk="1" hangingPunct="1"/>
            <a:r>
              <a:rPr lang="en" altLang="en-US" smtClean="0"/>
              <a:t>Prostate disease</a:t>
            </a:r>
          </a:p>
          <a:p>
            <a:pPr eaLnBrk="1" hangingPunct="1"/>
            <a:r>
              <a:rPr lang="en" altLang="en-US" smtClean="0"/>
              <a:t>Pelvic floor weakness</a:t>
            </a:r>
          </a:p>
          <a:p>
            <a:pPr eaLnBrk="1" hangingPunct="1"/>
            <a:r>
              <a:rPr lang="en" altLang="en-US" smtClean="0"/>
              <a:t>Cistic complaints</a:t>
            </a:r>
          </a:p>
          <a:p>
            <a:pPr eaLnBrk="1" hangingPunct="1"/>
            <a:r>
              <a:rPr lang="en" altLang="en-US" smtClean="0"/>
              <a:t>Incontinence </a:t>
            </a:r>
          </a:p>
          <a:p>
            <a:pPr eaLnBrk="1" hangingPunct="1"/>
            <a:r>
              <a:rPr lang="en" altLang="en-US" smtClean="0"/>
              <a:t>Kidney transplant</a:t>
            </a:r>
          </a:p>
        </p:txBody>
      </p:sp>
      <p:pic>
        <p:nvPicPr>
          <p:cNvPr id="24579" name="Picture 4"/>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a:xfrm>
            <a:off x="5029200" y="1600200"/>
            <a:ext cx="3505200" cy="4876800"/>
          </a:xfr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2"/>
          <p:cNvSpPr>
            <a:spLocks noGrp="1" noChangeArrowheads="1"/>
          </p:cNvSpPr>
          <p:nvPr>
            <p:ph type="title"/>
          </p:nvPr>
        </p:nvSpPr>
        <p:spPr>
          <a:xfrm>
            <a:off x="457200" y="274638"/>
            <a:ext cx="8229600" cy="715962"/>
          </a:xfrm>
        </p:spPr>
        <p:txBody>
          <a:bodyPr/>
          <a:lstStyle/>
          <a:p>
            <a:pPr eaLnBrk="1" hangingPunct="1"/>
            <a:r>
              <a:rPr lang="en" altLang="en-US" b="1" smtClean="0">
                <a:solidFill>
                  <a:srgbClr val="0000CC"/>
                </a:solidFill>
              </a:rPr>
              <a:t>Prostatism</a:t>
            </a:r>
          </a:p>
        </p:txBody>
      </p:sp>
      <p:sp>
        <p:nvSpPr>
          <p:cNvPr id="25602" name="Rectangle 3"/>
          <p:cNvSpPr>
            <a:spLocks noGrp="1" noChangeArrowheads="1"/>
          </p:cNvSpPr>
          <p:nvPr>
            <p:ph sz="half" idx="1"/>
          </p:nvPr>
        </p:nvSpPr>
        <p:spPr>
          <a:xfrm>
            <a:off x="304800" y="1066800"/>
            <a:ext cx="4191000" cy="5562600"/>
          </a:xfrm>
        </p:spPr>
        <p:txBody>
          <a:bodyPr/>
          <a:lstStyle/>
          <a:p>
            <a:pPr marL="169863" indent="-169863" eaLnBrk="1" hangingPunct="1"/>
            <a:r>
              <a:rPr lang="en" altLang="en-US" sz="2400" smtClean="0"/>
              <a:t>Urination disorder in old men is most often manifested as a consequence of the existence of obstacles and irritations</a:t>
            </a:r>
            <a:endParaRPr lang="sr-Latn-CS" altLang="en-US" sz="2400" smtClean="0"/>
          </a:p>
          <a:p>
            <a:pPr marL="169863" indent="-169863" eaLnBrk="1" hangingPunct="1"/>
            <a:r>
              <a:rPr lang="en" altLang="en-US" sz="2400" smtClean="0">
                <a:solidFill>
                  <a:srgbClr val="0000CC"/>
                </a:solidFill>
              </a:rPr>
              <a:t>Symptoms</a:t>
            </a:r>
            <a:r>
              <a:rPr lang="en" altLang="en-US" sz="2400" smtClean="0"/>
              <a:t>: waiting for the start of urination, thin stream, urinating drop by drop, feeling that the bladder is not emptied enough after urination, pollakisuria, nocturia, incontinence, need to urinate more often.</a:t>
            </a:r>
          </a:p>
        </p:txBody>
      </p:sp>
      <p:pic>
        <p:nvPicPr>
          <p:cNvPr id="25603" name="Picture 2" descr="Prikaz prostate i susjednih organa"/>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a:xfrm>
            <a:off x="4724400" y="1219200"/>
            <a:ext cx="4191000" cy="5257800"/>
          </a:xfrm>
          <a:noFill/>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Rectangle 2"/>
          <p:cNvSpPr>
            <a:spLocks noGrp="1" noChangeArrowheads="1"/>
          </p:cNvSpPr>
          <p:nvPr>
            <p:ph type="title"/>
          </p:nvPr>
        </p:nvSpPr>
        <p:spPr/>
        <p:txBody>
          <a:bodyPr/>
          <a:lstStyle/>
          <a:p>
            <a:pPr eaLnBrk="1" hangingPunct="1"/>
            <a:r>
              <a:rPr lang="en" altLang="en-US" b="1" smtClean="0">
                <a:solidFill>
                  <a:srgbClr val="0000CC"/>
                </a:solidFill>
              </a:rPr>
              <a:t>Prostate adenoma</a:t>
            </a:r>
          </a:p>
        </p:txBody>
      </p:sp>
      <p:sp>
        <p:nvSpPr>
          <p:cNvPr id="26626" name="Rectangle 3"/>
          <p:cNvSpPr>
            <a:spLocks noGrp="1" noChangeArrowheads="1"/>
          </p:cNvSpPr>
          <p:nvPr>
            <p:ph type="body" idx="1"/>
          </p:nvPr>
        </p:nvSpPr>
        <p:spPr>
          <a:xfrm>
            <a:off x="457200" y="1600200"/>
            <a:ext cx="8229600" cy="4876800"/>
          </a:xfrm>
        </p:spPr>
        <p:txBody>
          <a:bodyPr/>
          <a:lstStyle/>
          <a:p>
            <a:pPr eaLnBrk="1" hangingPunct="1"/>
            <a:r>
              <a:rPr lang="en" altLang="en-US" smtClean="0"/>
              <a:t>It occurs after 50 years</a:t>
            </a:r>
            <a:endParaRPr lang="sr-Latn-CS" altLang="en-US" smtClean="0"/>
          </a:p>
          <a:p>
            <a:pPr eaLnBrk="1" hangingPunct="1"/>
            <a:r>
              <a:rPr lang="en" altLang="en-US" smtClean="0">
                <a:solidFill>
                  <a:srgbClr val="FF0000"/>
                </a:solidFill>
              </a:rPr>
              <a:t>Dysuria stage</a:t>
            </a:r>
            <a:r>
              <a:rPr lang="en" altLang="en-US" smtClean="0"/>
              <a:t>: difficulty urinating, waiting for urination to start, thinner stream</a:t>
            </a:r>
            <a:endParaRPr lang="sr-Latn-CS" altLang="en-US" smtClean="0"/>
          </a:p>
          <a:p>
            <a:pPr eaLnBrk="1" hangingPunct="1"/>
            <a:r>
              <a:rPr lang="en" altLang="en-US" smtClean="0">
                <a:solidFill>
                  <a:srgbClr val="FF0000"/>
                </a:solidFill>
              </a:rPr>
              <a:t>Stage of incomplete retention</a:t>
            </a:r>
            <a:r>
              <a:rPr lang="en" altLang="en-US" smtClean="0"/>
              <a:t>: </a:t>
            </a:r>
            <a:r>
              <a:rPr lang="sr-Latn-RS" altLang="en-US" smtClean="0"/>
              <a:t>the </a:t>
            </a:r>
            <a:r>
              <a:rPr lang="en" altLang="en-US" smtClean="0"/>
              <a:t>sensation of urinary retention</a:t>
            </a:r>
            <a:endParaRPr lang="sr-Latn-CS" altLang="en-US" smtClean="0"/>
          </a:p>
          <a:p>
            <a:pPr eaLnBrk="1" hangingPunct="1"/>
            <a:r>
              <a:rPr lang="en" altLang="en-US" smtClean="0">
                <a:solidFill>
                  <a:srgbClr val="FF0000"/>
                </a:solidFill>
              </a:rPr>
              <a:t>Stage of complete retention</a:t>
            </a:r>
            <a:r>
              <a:rPr lang="en" altLang="en-US" smtClean="0"/>
              <a:t>: signs of complications-infection, hematuria, urolithiasis, hydroureters, PNF, </a:t>
            </a:r>
            <a:r>
              <a:rPr lang="sr-Latn-RS" altLang="en-US"/>
              <a:t>a</a:t>
            </a:r>
            <a:r>
              <a:rPr lang="sr-Latn-RS" altLang="en-US" smtClean="0"/>
              <a:t>cute kidney injury</a:t>
            </a:r>
            <a:endParaRPr lang="en-US" altLang="en-US" smtClean="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2"/>
          <p:cNvSpPr>
            <a:spLocks noGrp="1" noChangeArrowheads="1"/>
          </p:cNvSpPr>
          <p:nvPr>
            <p:ph type="title"/>
          </p:nvPr>
        </p:nvSpPr>
        <p:spPr/>
        <p:txBody>
          <a:bodyPr/>
          <a:lstStyle/>
          <a:p>
            <a:pPr eaLnBrk="1" hangingPunct="1"/>
            <a:r>
              <a:rPr lang="en" altLang="en-US" b="1" smtClean="0">
                <a:solidFill>
                  <a:srgbClr val="0000CC"/>
                </a:solidFill>
              </a:rPr>
              <a:t>Prostate cancer</a:t>
            </a:r>
          </a:p>
        </p:txBody>
      </p:sp>
      <p:sp>
        <p:nvSpPr>
          <p:cNvPr id="27650" name="Rectangle 3"/>
          <p:cNvSpPr>
            <a:spLocks noGrp="1" noChangeArrowheads="1"/>
          </p:cNvSpPr>
          <p:nvPr>
            <p:ph type="body" sz="half" idx="1"/>
          </p:nvPr>
        </p:nvSpPr>
        <p:spPr>
          <a:xfrm>
            <a:off x="304800" y="1600200"/>
            <a:ext cx="4419600" cy="4724400"/>
          </a:xfrm>
        </p:spPr>
        <p:txBody>
          <a:bodyPr/>
          <a:lstStyle/>
          <a:p>
            <a:pPr marL="179388" indent="-179388" eaLnBrk="1" hangingPunct="1">
              <a:lnSpc>
                <a:spcPct val="90000"/>
              </a:lnSpc>
            </a:pPr>
            <a:r>
              <a:rPr lang="en" altLang="en-US" sz="2800" smtClean="0"/>
              <a:t>Prostate cancer grows slowly, almost 90% remain without symptoms for years</a:t>
            </a:r>
          </a:p>
          <a:p>
            <a:pPr marL="179388" indent="-179388" eaLnBrk="1" hangingPunct="1">
              <a:lnSpc>
                <a:spcPct val="90000"/>
              </a:lnSpc>
            </a:pPr>
            <a:r>
              <a:rPr lang="en" altLang="en-US" sz="2800" smtClean="0"/>
              <a:t>It occurs in 5-7% of people over the age of 50, 3% of patients die from prostate cancer</a:t>
            </a:r>
          </a:p>
          <a:p>
            <a:pPr marL="179388" indent="-179388" eaLnBrk="1" hangingPunct="1">
              <a:lnSpc>
                <a:spcPct val="90000"/>
              </a:lnSpc>
            </a:pPr>
            <a:r>
              <a:rPr lang="en" altLang="en-US" sz="2800" b="1" smtClean="0"/>
              <a:t>Patients after 70. years die </a:t>
            </a:r>
            <a:r>
              <a:rPr lang="sr-Latn-RS" altLang="en-US" sz="2800" b="1" smtClean="0"/>
              <a:t>with</a:t>
            </a:r>
            <a:r>
              <a:rPr lang="en" altLang="en-US" sz="2800" b="1" smtClean="0"/>
              <a:t> prostate cancer and not from it</a:t>
            </a:r>
            <a:r>
              <a:rPr lang="sr-Latn-RS" altLang="en-US" sz="2800" b="1" smtClean="0"/>
              <a:t>. </a:t>
            </a:r>
            <a:endParaRPr lang="sr-Latn-CS" altLang="en-US" sz="2800" b="1" smtClean="0"/>
          </a:p>
        </p:txBody>
      </p:sp>
      <p:pic>
        <p:nvPicPr>
          <p:cNvPr id="27651" name="Picture 4" descr="RAK_PROSTATE_UZV_4,_VELIKA"/>
          <p:cNvPicPr>
            <a:picLocks noChangeAspect="1" noChangeArrowheads="1"/>
          </p:cNvPicPr>
          <p:nvPr/>
        </p:nvPicPr>
        <p:blipFill>
          <a:blip r:embed="rId2">
            <a:extLst>
              <a:ext uri="{28A0092B-C50C-407E-A947-70E740481C1C}">
                <a14:useLocalDpi xmlns:a14="http://schemas.microsoft.com/office/drawing/2010/main" val="0"/>
              </a:ext>
            </a:extLst>
          </a:blip>
          <a:srcRect l="12444" t="12697" r="5045"/>
          <a:stretch>
            <a:fillRect/>
          </a:stretch>
        </p:blipFill>
        <p:spPr bwMode="auto">
          <a:xfrm>
            <a:off x="5029200" y="1524000"/>
            <a:ext cx="3886200" cy="472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ectangle 2"/>
          <p:cNvSpPr>
            <a:spLocks noGrp="1" noChangeArrowheads="1"/>
          </p:cNvSpPr>
          <p:nvPr>
            <p:ph type="title"/>
          </p:nvPr>
        </p:nvSpPr>
        <p:spPr>
          <a:xfrm>
            <a:off x="457200" y="274638"/>
            <a:ext cx="8229600" cy="835025"/>
          </a:xfrm>
        </p:spPr>
        <p:txBody>
          <a:bodyPr/>
          <a:lstStyle/>
          <a:p>
            <a:pPr eaLnBrk="1" hangingPunct="1"/>
            <a:r>
              <a:rPr lang="en" altLang="en-US" b="1" smtClean="0">
                <a:solidFill>
                  <a:srgbClr val="FF0066"/>
                </a:solidFill>
              </a:rPr>
              <a:t>Symptoms of cancer of the prostate</a:t>
            </a:r>
          </a:p>
        </p:txBody>
      </p:sp>
      <p:sp>
        <p:nvSpPr>
          <p:cNvPr id="28674" name="Rectangle 3"/>
          <p:cNvSpPr>
            <a:spLocks noGrp="1" noChangeArrowheads="1"/>
          </p:cNvSpPr>
          <p:nvPr>
            <p:ph type="body" sz="half" idx="1"/>
          </p:nvPr>
        </p:nvSpPr>
        <p:spPr>
          <a:xfrm>
            <a:off x="228600" y="1295400"/>
            <a:ext cx="4876800" cy="5257800"/>
          </a:xfrm>
        </p:spPr>
        <p:txBody>
          <a:bodyPr/>
          <a:lstStyle/>
          <a:p>
            <a:pPr marL="165100" indent="-165100" eaLnBrk="1" hangingPunct="1">
              <a:lnSpc>
                <a:spcPct val="80000"/>
              </a:lnSpc>
            </a:pPr>
            <a:r>
              <a:rPr lang="en" altLang="en-US" sz="2500" smtClean="0"/>
              <a:t>Difficulty urinating</a:t>
            </a:r>
            <a:endParaRPr lang="sr-Latn-CS" altLang="en-US" sz="2500" smtClean="0"/>
          </a:p>
          <a:p>
            <a:pPr marL="165100" indent="-165100" eaLnBrk="1" hangingPunct="1">
              <a:lnSpc>
                <a:spcPct val="80000"/>
              </a:lnSpc>
            </a:pPr>
            <a:r>
              <a:rPr lang="en" altLang="en-US" sz="2500" smtClean="0"/>
              <a:t>Hesitation when urinating (</a:t>
            </a:r>
            <a:r>
              <a:rPr lang="sr-Latn-RS" altLang="en-US" sz="2500" smtClean="0"/>
              <a:t>starting and stoping</a:t>
            </a:r>
            <a:r>
              <a:rPr lang="en" altLang="en-US" sz="2500" smtClean="0"/>
              <a:t>, intermittent,...)</a:t>
            </a:r>
            <a:endParaRPr lang="sr-Latn-CS" altLang="en-US" sz="2500" smtClean="0"/>
          </a:p>
          <a:p>
            <a:pPr marL="165100" indent="-165100" eaLnBrk="1" hangingPunct="1">
              <a:lnSpc>
                <a:spcPct val="80000"/>
              </a:lnSpc>
            </a:pPr>
            <a:r>
              <a:rPr lang="en" altLang="en-US" sz="2500" smtClean="0"/>
              <a:t>Frequent urination, especially at night</a:t>
            </a:r>
          </a:p>
          <a:p>
            <a:pPr marL="165100" indent="-165100" eaLnBrk="1" hangingPunct="1">
              <a:lnSpc>
                <a:spcPct val="80000"/>
              </a:lnSpc>
            </a:pPr>
            <a:r>
              <a:rPr lang="en" altLang="en-US" sz="2500" smtClean="0"/>
              <a:t>Weaker stream of urination</a:t>
            </a:r>
            <a:endParaRPr lang="sr-Latn-CS" altLang="en-US" sz="2500" smtClean="0"/>
          </a:p>
          <a:p>
            <a:pPr marL="165100" indent="-165100" eaLnBrk="1" hangingPunct="1">
              <a:lnSpc>
                <a:spcPct val="80000"/>
              </a:lnSpc>
            </a:pPr>
            <a:r>
              <a:rPr lang="en" altLang="en-US" sz="2500" smtClean="0"/>
              <a:t>A constant feeling of insufficient emptying of the bladder</a:t>
            </a:r>
            <a:endParaRPr lang="sr-Latn-CS" altLang="en-US" sz="2500" smtClean="0"/>
          </a:p>
          <a:p>
            <a:pPr marL="165100" indent="-165100" eaLnBrk="1" hangingPunct="1">
              <a:lnSpc>
                <a:spcPct val="80000"/>
              </a:lnSpc>
            </a:pPr>
            <a:r>
              <a:rPr lang="en" altLang="en-US" sz="2500" smtClean="0"/>
              <a:t>Painful urination and burning</a:t>
            </a:r>
            <a:endParaRPr lang="sr-Latn-CS" altLang="en-US" sz="2500" smtClean="0"/>
          </a:p>
          <a:p>
            <a:pPr marL="165100" indent="-165100" eaLnBrk="1" hangingPunct="1">
              <a:lnSpc>
                <a:spcPct val="80000"/>
              </a:lnSpc>
            </a:pPr>
            <a:r>
              <a:rPr lang="en" altLang="en-US" sz="2500" smtClean="0"/>
              <a:t>Blood in the urine</a:t>
            </a:r>
            <a:endParaRPr lang="sr-Latn-CS" altLang="en-US" sz="2500" smtClean="0"/>
          </a:p>
          <a:p>
            <a:pPr marL="165100" indent="-165100" eaLnBrk="1" hangingPunct="1">
              <a:lnSpc>
                <a:spcPct val="80000"/>
              </a:lnSpc>
            </a:pPr>
            <a:r>
              <a:rPr lang="en" altLang="en-US" sz="2500" smtClean="0"/>
              <a:t>Blood in semen</a:t>
            </a:r>
            <a:endParaRPr lang="sr-Latn-CS" altLang="en-US" sz="2500" smtClean="0"/>
          </a:p>
          <a:p>
            <a:pPr marL="165100" indent="-165100" eaLnBrk="1" hangingPunct="1">
              <a:lnSpc>
                <a:spcPct val="80000"/>
              </a:lnSpc>
            </a:pPr>
            <a:r>
              <a:rPr lang="en" altLang="en-US" sz="2500" smtClean="0"/>
              <a:t>Problem with erection and ejaculation (painful ejaculation)</a:t>
            </a:r>
            <a:endParaRPr lang="sr-Latn-CS" altLang="en-US" sz="2500" smtClean="0"/>
          </a:p>
          <a:p>
            <a:pPr marL="165100" indent="-165100" eaLnBrk="1" hangingPunct="1">
              <a:lnSpc>
                <a:spcPct val="80000"/>
              </a:lnSpc>
            </a:pPr>
            <a:r>
              <a:rPr lang="en" altLang="en-US" sz="2500" smtClean="0"/>
              <a:t>Frequent pains in the lower back and hips</a:t>
            </a:r>
          </a:p>
        </p:txBody>
      </p:sp>
      <p:pic>
        <p:nvPicPr>
          <p:cNvPr id="28675" name="Picture 4" descr="Digitorektalni pregled Ca prostate"/>
          <p:cNvPicPr>
            <a:picLocks noGrp="1" noChangeAspect="1" noChangeArrowheads="1"/>
          </p:cNvPicPr>
          <p:nvPr>
            <p:ph type="clipArt" sz="half" idx="2"/>
          </p:nvPr>
        </p:nvPicPr>
        <p:blipFill>
          <a:blip r:embed="rId2">
            <a:extLst>
              <a:ext uri="{28A0092B-C50C-407E-A947-70E740481C1C}">
                <a14:useLocalDpi xmlns:a14="http://schemas.microsoft.com/office/drawing/2010/main" val="0"/>
              </a:ext>
            </a:extLst>
          </a:blip>
          <a:srcRect l="3207" t="1331" r="3165" b="4698"/>
          <a:stretch>
            <a:fillRect/>
          </a:stretch>
        </p:blipFill>
        <p:spPr>
          <a:xfrm>
            <a:off x="5334000" y="1371600"/>
            <a:ext cx="3581400" cy="5105400"/>
          </a:xfrm>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Rectangle 2"/>
          <p:cNvSpPr>
            <a:spLocks noGrp="1" noChangeArrowheads="1"/>
          </p:cNvSpPr>
          <p:nvPr>
            <p:ph type="title"/>
          </p:nvPr>
        </p:nvSpPr>
        <p:spPr/>
        <p:txBody>
          <a:bodyPr/>
          <a:lstStyle/>
          <a:p>
            <a:pPr eaLnBrk="1" hangingPunct="1"/>
            <a:r>
              <a:rPr lang="en" altLang="en-US" b="1" smtClean="0">
                <a:solidFill>
                  <a:srgbClr val="FF0066"/>
                </a:solidFill>
              </a:rPr>
              <a:t>Diagnosis of cancer of the prostate</a:t>
            </a:r>
          </a:p>
        </p:txBody>
      </p:sp>
      <p:sp>
        <p:nvSpPr>
          <p:cNvPr id="29698" name="Rectangle 3"/>
          <p:cNvSpPr>
            <a:spLocks noGrp="1" noChangeArrowheads="1"/>
          </p:cNvSpPr>
          <p:nvPr>
            <p:ph type="body" sz="half" idx="1"/>
          </p:nvPr>
        </p:nvSpPr>
        <p:spPr>
          <a:xfrm>
            <a:off x="457200" y="1600200"/>
            <a:ext cx="4041775" cy="4525963"/>
          </a:xfrm>
        </p:spPr>
        <p:txBody>
          <a:bodyPr/>
          <a:lstStyle/>
          <a:p>
            <a:pPr eaLnBrk="1" hangingPunct="1"/>
            <a:r>
              <a:rPr lang="en" altLang="en-US" sz="3500" smtClean="0"/>
              <a:t>Clinical picture, rectal examination, ultrasound, acid phosphatase, PSA, biopsy</a:t>
            </a:r>
          </a:p>
        </p:txBody>
      </p:sp>
      <p:pic>
        <p:nvPicPr>
          <p:cNvPr id="29699" name="Picture 4" descr="Ultrazvuk"/>
          <p:cNvPicPr>
            <a:picLocks noGrp="1" noChangeAspect="1" noChangeArrowheads="1"/>
          </p:cNvPicPr>
          <p:nvPr>
            <p:ph type="clipArt" sz="half" idx="2"/>
          </p:nvPr>
        </p:nvPicPr>
        <p:blipFill>
          <a:blip r:embed="rId2">
            <a:extLst>
              <a:ext uri="{28A0092B-C50C-407E-A947-70E740481C1C}">
                <a14:useLocalDpi xmlns:a14="http://schemas.microsoft.com/office/drawing/2010/main" val="0"/>
              </a:ext>
            </a:extLst>
          </a:blip>
          <a:srcRect/>
          <a:stretch>
            <a:fillRect/>
          </a:stretch>
        </p:blipFill>
        <p:spPr>
          <a:xfrm>
            <a:off x="4987925" y="1624013"/>
            <a:ext cx="3538538" cy="4275137"/>
          </a:xfrm>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Title 4"/>
          <p:cNvSpPr>
            <a:spLocks noGrp="1"/>
          </p:cNvSpPr>
          <p:nvPr>
            <p:ph type="title"/>
          </p:nvPr>
        </p:nvSpPr>
        <p:spPr/>
        <p:txBody>
          <a:bodyPr/>
          <a:lstStyle/>
          <a:p>
            <a:r>
              <a:rPr lang="en" altLang="en-US" sz="4000" b="1" smtClean="0">
                <a:solidFill>
                  <a:srgbClr val="0000FF"/>
                </a:solidFill>
              </a:rPr>
              <a:t>Incontinence-definition and frequency</a:t>
            </a:r>
            <a:endParaRPr lang="en-US" altLang="en-US" sz="4000" b="1" smtClean="0">
              <a:solidFill>
                <a:srgbClr val="0000FF"/>
              </a:solidFill>
            </a:endParaRPr>
          </a:p>
        </p:txBody>
      </p:sp>
      <p:sp>
        <p:nvSpPr>
          <p:cNvPr id="30722" name="Content Placeholder 5"/>
          <p:cNvSpPr>
            <a:spLocks noGrp="1"/>
          </p:cNvSpPr>
          <p:nvPr>
            <p:ph idx="1"/>
          </p:nvPr>
        </p:nvSpPr>
        <p:spPr>
          <a:xfrm>
            <a:off x="457200" y="1524000"/>
            <a:ext cx="8229600" cy="4648200"/>
          </a:xfrm>
        </p:spPr>
        <p:txBody>
          <a:bodyPr/>
          <a:lstStyle/>
          <a:p>
            <a:r>
              <a:rPr lang="en" altLang="en-US" sz="2900" smtClean="0"/>
              <a:t>Involuntary and uncontrolled discharge (escape) of urine, most often in an inappropriate place and inappropriate time</a:t>
            </a:r>
          </a:p>
          <a:p>
            <a:r>
              <a:rPr lang="en" altLang="en-US" sz="2900" smtClean="0"/>
              <a:t>8% of all women over 15 and </a:t>
            </a:r>
            <a:r>
              <a:rPr lang="en" altLang="en-US" sz="2900" u="sng" smtClean="0"/>
              <a:t>13% of women </a:t>
            </a:r>
            <a:r>
              <a:rPr lang="en" altLang="en-US" sz="2900" smtClean="0"/>
              <a:t>over 65 suffer from urinary incontinence</a:t>
            </a:r>
          </a:p>
          <a:p>
            <a:r>
              <a:rPr lang="en" altLang="en-US" sz="2900" u="sng" smtClean="0"/>
              <a:t>In men </a:t>
            </a:r>
            <a:r>
              <a:rPr lang="en" altLang="en-US" sz="2900" smtClean="0"/>
              <a:t>over 15 years of age, incontinence is present in 2%</a:t>
            </a:r>
            <a:r>
              <a:rPr lang="sr-Latn-RS" altLang="en-US" sz="2900" smtClean="0"/>
              <a:t>,</a:t>
            </a:r>
            <a:r>
              <a:rPr lang="en" altLang="en-US" sz="2900" smtClean="0"/>
              <a:t> and in those over 65 years, </a:t>
            </a:r>
            <a:r>
              <a:rPr lang="en" altLang="en-US" sz="2900" u="sng" smtClean="0"/>
              <a:t>6.8%</a:t>
            </a:r>
          </a:p>
          <a:p>
            <a:r>
              <a:rPr lang="en" altLang="en-US" sz="2900" smtClean="0"/>
              <a:t>Only </a:t>
            </a:r>
            <a:r>
              <a:rPr lang="sr-Latn-RS" altLang="en-US" sz="2900" smtClean="0"/>
              <a:t>one-third</a:t>
            </a:r>
            <a:r>
              <a:rPr lang="en" altLang="en-US" sz="2900" smtClean="0"/>
              <a:t> seek help</a:t>
            </a:r>
            <a:endParaRPr lang="en-US" altLang="en-US" sz="2900" smtClean="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Title 4"/>
          <p:cNvSpPr>
            <a:spLocks noGrp="1"/>
          </p:cNvSpPr>
          <p:nvPr>
            <p:ph type="title"/>
          </p:nvPr>
        </p:nvSpPr>
        <p:spPr/>
        <p:txBody>
          <a:bodyPr/>
          <a:lstStyle/>
          <a:p>
            <a:r>
              <a:rPr lang="en" altLang="en-US" b="1" smtClean="0">
                <a:solidFill>
                  <a:srgbClr val="0000FF"/>
                </a:solidFill>
              </a:rPr>
              <a:t>Distribution of incontinence</a:t>
            </a:r>
            <a:endParaRPr lang="en-US" altLang="en-US" b="1" smtClean="0">
              <a:solidFill>
                <a:srgbClr val="0000FF"/>
              </a:solidFill>
            </a:endParaRPr>
          </a:p>
        </p:txBody>
      </p:sp>
      <p:sp>
        <p:nvSpPr>
          <p:cNvPr id="31746" name="Content Placeholder 5"/>
          <p:cNvSpPr>
            <a:spLocks noGrp="1"/>
          </p:cNvSpPr>
          <p:nvPr>
            <p:ph idx="1"/>
          </p:nvPr>
        </p:nvSpPr>
        <p:spPr/>
        <p:txBody>
          <a:bodyPr/>
          <a:lstStyle/>
          <a:p>
            <a:pPr marL="914400" indent="-450850">
              <a:buFont typeface="Calibri" panose="020F0502020204030204" pitchFamily="34" charset="0"/>
              <a:buAutoNum type="arabicPeriod"/>
            </a:pPr>
            <a:r>
              <a:rPr lang="en" altLang="en-US" u="sng" smtClean="0"/>
              <a:t>Functional </a:t>
            </a:r>
            <a:r>
              <a:rPr lang="en" altLang="en-US" smtClean="0"/>
              <a:t>(cannot go to the toilet without delay)</a:t>
            </a:r>
          </a:p>
          <a:p>
            <a:pPr marL="914400" indent="-450850">
              <a:buFont typeface="Calibri" panose="020F0502020204030204" pitchFamily="34" charset="0"/>
              <a:buAutoNum type="arabicPeriod"/>
            </a:pPr>
            <a:r>
              <a:rPr lang="en" altLang="en-US" u="sng" smtClean="0"/>
              <a:t>Uninhibited bladder </a:t>
            </a:r>
            <a:r>
              <a:rPr lang="en" altLang="en-US" smtClean="0"/>
              <a:t>(in senile dementia - Alzheimer's )</a:t>
            </a:r>
          </a:p>
          <a:p>
            <a:pPr marL="914400" indent="-450850">
              <a:buFont typeface="Calibri" panose="020F0502020204030204" pitchFamily="34" charset="0"/>
              <a:buAutoNum type="arabicPeriod"/>
            </a:pPr>
            <a:r>
              <a:rPr lang="en" altLang="en-US" u="sng" smtClean="0"/>
              <a:t>Fullness of the bladder </a:t>
            </a:r>
            <a:r>
              <a:rPr lang="en" altLang="en-US" smtClean="0"/>
              <a:t>(diabetics, prostatic hypertrophy)</a:t>
            </a:r>
          </a:p>
          <a:p>
            <a:pPr marL="914400" indent="-450850">
              <a:buFont typeface="Calibri" panose="020F0502020204030204" pitchFamily="34" charset="0"/>
              <a:buAutoNum type="arabicPeriod"/>
            </a:pPr>
            <a:r>
              <a:rPr lang="en" altLang="en-US" u="sng" smtClean="0"/>
              <a:t>Stress incontinence </a:t>
            </a:r>
            <a:r>
              <a:rPr lang="en" altLang="en-US" smtClean="0"/>
              <a:t>(menopausal women, pelvic floor relaxation)</a:t>
            </a:r>
            <a:endParaRPr lang="en-US" altLang="en-US" smtClean="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2"/>
          <p:cNvSpPr>
            <a:spLocks noGrp="1" noChangeArrowheads="1"/>
          </p:cNvSpPr>
          <p:nvPr>
            <p:ph type="title"/>
          </p:nvPr>
        </p:nvSpPr>
        <p:spPr>
          <a:xfrm>
            <a:off x="457200" y="274638"/>
            <a:ext cx="8229600" cy="868362"/>
          </a:xfrm>
        </p:spPr>
        <p:txBody>
          <a:bodyPr/>
          <a:lstStyle/>
          <a:p>
            <a:pPr eaLnBrk="1" hangingPunct="1"/>
            <a:r>
              <a:rPr lang="en" altLang="en-US" sz="4000" b="1" smtClean="0">
                <a:solidFill>
                  <a:srgbClr val="0000CC"/>
                </a:solidFill>
              </a:rPr>
              <a:t>Urinary</a:t>
            </a:r>
            <a:r>
              <a:rPr lang="sr-Latn-RS" altLang="en-US" sz="4000" b="1" smtClean="0">
                <a:solidFill>
                  <a:srgbClr val="0000CC"/>
                </a:solidFill>
              </a:rPr>
              <a:t> incintinency</a:t>
            </a:r>
            <a:r>
              <a:rPr lang="en" altLang="en-US" sz="4000" b="1" smtClean="0">
                <a:solidFill>
                  <a:srgbClr val="0000CC"/>
                </a:solidFill>
              </a:rPr>
              <a:t> </a:t>
            </a:r>
            <a:endParaRPr lang="en-US" altLang="en-US" sz="4100" b="1" smtClean="0">
              <a:solidFill>
                <a:srgbClr val="FF0066"/>
              </a:solidFill>
            </a:endParaRPr>
          </a:p>
        </p:txBody>
      </p:sp>
      <p:sp>
        <p:nvSpPr>
          <p:cNvPr id="32770" name="Rectangle 3"/>
          <p:cNvSpPr>
            <a:spLocks noGrp="1" noChangeArrowheads="1"/>
          </p:cNvSpPr>
          <p:nvPr>
            <p:ph type="body" sz="half" idx="1"/>
          </p:nvPr>
        </p:nvSpPr>
        <p:spPr>
          <a:xfrm>
            <a:off x="152400" y="1143000"/>
            <a:ext cx="4800600" cy="5486400"/>
          </a:xfrm>
        </p:spPr>
        <p:txBody>
          <a:bodyPr/>
          <a:lstStyle/>
          <a:p>
            <a:pPr marL="179388" indent="-179388" eaLnBrk="1" hangingPunct="1">
              <a:spcBef>
                <a:spcPct val="0"/>
              </a:spcBef>
            </a:pPr>
            <a:r>
              <a:rPr lang="en" altLang="en-US" sz="2500" smtClean="0"/>
              <a:t>The consequence is </a:t>
            </a:r>
            <a:r>
              <a:rPr lang="sr-Latn-RS" altLang="en-US" sz="2500" smtClean="0"/>
              <a:t>the </a:t>
            </a:r>
            <a:r>
              <a:rPr lang="en" altLang="en-US" sz="2500" smtClean="0"/>
              <a:t>weakness of the pelvic floor muscles</a:t>
            </a:r>
          </a:p>
          <a:p>
            <a:pPr marL="179388" indent="-179388" eaLnBrk="1" hangingPunct="1">
              <a:spcBef>
                <a:spcPct val="0"/>
              </a:spcBef>
            </a:pPr>
            <a:r>
              <a:rPr lang="en" altLang="en-US" sz="2500" smtClean="0"/>
              <a:t>Due to the high pressure in the bladder, there is a loss of urine</a:t>
            </a:r>
          </a:p>
          <a:p>
            <a:pPr marL="179388" indent="-179388" eaLnBrk="1" hangingPunct="1">
              <a:spcBef>
                <a:spcPct val="0"/>
              </a:spcBef>
            </a:pPr>
            <a:r>
              <a:rPr lang="en" altLang="en-US" sz="2500" smtClean="0"/>
              <a:t>There is no urge to urinate</a:t>
            </a:r>
          </a:p>
          <a:p>
            <a:pPr marL="179388" indent="-179388" eaLnBrk="1" hangingPunct="1">
              <a:spcBef>
                <a:spcPct val="0"/>
              </a:spcBef>
            </a:pPr>
            <a:r>
              <a:rPr lang="en" altLang="en-US" sz="2500" smtClean="0"/>
              <a:t>Risk factors: childbirth, excessive TT, poor physical condition, cough, constipation, </a:t>
            </a:r>
            <a:r>
              <a:rPr lang="sr-Latn-RS" altLang="en-US" sz="2500" smtClean="0"/>
              <a:t>beta-blockers</a:t>
            </a:r>
            <a:r>
              <a:rPr lang="en" altLang="en-US" sz="2500" smtClean="0"/>
              <a:t>, lack of estrogen after menopause, excessive pregnancy intake, ...)</a:t>
            </a:r>
          </a:p>
          <a:p>
            <a:pPr marL="179388" indent="-179388" eaLnBrk="1" hangingPunct="1">
              <a:spcBef>
                <a:spcPct val="0"/>
              </a:spcBef>
            </a:pPr>
            <a:r>
              <a:rPr lang="en" altLang="en-US" sz="2500" smtClean="0"/>
              <a:t>Laughter, coughing, </a:t>
            </a:r>
            <a:r>
              <a:rPr lang="sr-Latn-RS" altLang="en-US" sz="2500" smtClean="0"/>
              <a:t>and </a:t>
            </a:r>
            <a:r>
              <a:rPr lang="en" altLang="en-US" sz="2500" smtClean="0"/>
              <a:t>lifting weights provoke symptoms</a:t>
            </a:r>
            <a:endParaRPr lang="en-US" altLang="en-US" sz="2500" smtClean="0"/>
          </a:p>
        </p:txBody>
      </p:sp>
      <p:pic>
        <p:nvPicPr>
          <p:cNvPr id="32771" name="Picture 4" descr="Stress incontinence"/>
          <p:cNvPicPr>
            <a:picLocks noGrp="1" noChangeAspect="1" noChangeArrowheads="1"/>
          </p:cNvPicPr>
          <p:nvPr>
            <p:ph type="clipArt" sz="half" idx="2"/>
          </p:nvPr>
        </p:nvPicPr>
        <p:blipFill>
          <a:blip r:embed="rId2">
            <a:extLst>
              <a:ext uri="{28A0092B-C50C-407E-A947-70E740481C1C}">
                <a14:useLocalDpi xmlns:a14="http://schemas.microsoft.com/office/drawing/2010/main" val="0"/>
              </a:ext>
            </a:extLst>
          </a:blip>
          <a:srcRect l="3329" b="5293"/>
          <a:stretch>
            <a:fillRect/>
          </a:stretch>
        </p:blipFill>
        <p:spPr>
          <a:xfrm>
            <a:off x="5181600" y="1371600"/>
            <a:ext cx="3581400" cy="4876800"/>
          </a:xfr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Title 1"/>
          <p:cNvSpPr>
            <a:spLocks noGrp="1"/>
          </p:cNvSpPr>
          <p:nvPr>
            <p:ph type="title"/>
          </p:nvPr>
        </p:nvSpPr>
        <p:spPr>
          <a:xfrm>
            <a:off x="457200" y="152400"/>
            <a:ext cx="8229600" cy="868363"/>
          </a:xfrm>
        </p:spPr>
        <p:txBody>
          <a:bodyPr/>
          <a:lstStyle/>
          <a:p>
            <a:r>
              <a:rPr lang="en" altLang="en-US" sz="4100" b="1" smtClean="0">
                <a:solidFill>
                  <a:srgbClr val="0000FF"/>
                </a:solidFill>
              </a:rPr>
              <a:t>Forms of incontinence</a:t>
            </a:r>
            <a:endParaRPr lang="en-US" altLang="en-US" sz="3600" b="1" i="1" smtClean="0">
              <a:solidFill>
                <a:srgbClr val="0000FF"/>
              </a:solidFill>
            </a:endParaRPr>
          </a:p>
        </p:txBody>
      </p:sp>
      <p:sp>
        <p:nvSpPr>
          <p:cNvPr id="33794" name="Content Placeholder 2"/>
          <p:cNvSpPr>
            <a:spLocks noGrp="1"/>
          </p:cNvSpPr>
          <p:nvPr>
            <p:ph idx="1"/>
          </p:nvPr>
        </p:nvSpPr>
        <p:spPr>
          <a:xfrm>
            <a:off x="304800" y="1219200"/>
            <a:ext cx="8382000" cy="5105400"/>
          </a:xfrm>
        </p:spPr>
        <p:txBody>
          <a:bodyPr/>
          <a:lstStyle/>
          <a:p>
            <a:r>
              <a:rPr lang="en" altLang="en-US" u="sng" smtClean="0"/>
              <a:t>Urge incontinence, </a:t>
            </a:r>
            <a:r>
              <a:rPr lang="en" altLang="en-US" smtClean="0"/>
              <a:t>the bladder contracts uncontrollably causing a strong urge to urinate a small amount of urine</a:t>
            </a:r>
          </a:p>
          <a:p>
            <a:r>
              <a:rPr lang="en" altLang="en-US" smtClean="0"/>
              <a:t>It is a consequence of inflammation, calculus, bladder muscle tumor, prostate hypertrophy, lack of estrogen, old age, stress, neurological dysfunction of the bladder in case of spinal cord damage, multiple sclerosis, Parkinson's disease, </a:t>
            </a:r>
            <a:r>
              <a:rPr lang="sr-Latn-RS" altLang="en-US" smtClean="0"/>
              <a:t>and </a:t>
            </a:r>
            <a:r>
              <a:rPr lang="en" altLang="en-US" smtClean="0"/>
              <a:t>cerebral hemorrhage.</a:t>
            </a:r>
            <a:endParaRPr lang="en-US" altLang="en-US" smtClean="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Title 1"/>
          <p:cNvSpPr>
            <a:spLocks noGrp="1"/>
          </p:cNvSpPr>
          <p:nvPr>
            <p:ph type="title"/>
          </p:nvPr>
        </p:nvSpPr>
        <p:spPr>
          <a:xfrm>
            <a:off x="457200" y="274638"/>
            <a:ext cx="8229600" cy="868362"/>
          </a:xfrm>
        </p:spPr>
        <p:txBody>
          <a:bodyPr/>
          <a:lstStyle/>
          <a:p>
            <a:r>
              <a:rPr lang="en" altLang="en-US" sz="4100" b="1" smtClean="0">
                <a:solidFill>
                  <a:srgbClr val="0000FF"/>
                </a:solidFill>
              </a:rPr>
              <a:t>Forms of incontinence</a:t>
            </a:r>
            <a:endParaRPr lang="en-US" altLang="en-US" sz="3500" b="1" i="1" smtClean="0">
              <a:solidFill>
                <a:srgbClr val="0000FF"/>
              </a:solidFill>
            </a:endParaRPr>
          </a:p>
        </p:txBody>
      </p:sp>
      <p:sp>
        <p:nvSpPr>
          <p:cNvPr id="34818" name="Content Placeholder 2"/>
          <p:cNvSpPr>
            <a:spLocks noGrp="1"/>
          </p:cNvSpPr>
          <p:nvPr>
            <p:ph idx="1"/>
          </p:nvPr>
        </p:nvSpPr>
        <p:spPr>
          <a:xfrm>
            <a:off x="457200" y="1295400"/>
            <a:ext cx="8229600" cy="4830763"/>
          </a:xfrm>
        </p:spPr>
        <p:txBody>
          <a:bodyPr/>
          <a:lstStyle/>
          <a:p>
            <a:pPr marL="179388" indent="-179388"/>
            <a:r>
              <a:rPr lang="en" altLang="en-US" sz="2200" u="sng" smtClean="0"/>
              <a:t>Overflow incontinence </a:t>
            </a:r>
            <a:r>
              <a:rPr lang="en" altLang="en-US" sz="2200" smtClean="0"/>
              <a:t>with a full bladder with a large amount of residual urine, at the slightest increase in overflow pressure</a:t>
            </a:r>
          </a:p>
          <a:p>
            <a:pPr marL="179388" indent="-179388"/>
            <a:r>
              <a:rPr lang="en" altLang="en-US" sz="2200" smtClean="0"/>
              <a:t>The urge to urinate occurs when the bladder is overfilled</a:t>
            </a:r>
          </a:p>
          <a:p>
            <a:pPr marL="179388" indent="-179388"/>
            <a:r>
              <a:rPr lang="en" altLang="en-US" sz="2200" smtClean="0"/>
              <a:t>The patient urinates less, the stream is reduced and the discharge of urine is almost continuous</a:t>
            </a:r>
          </a:p>
          <a:p>
            <a:pPr marL="179388" indent="-179388"/>
            <a:r>
              <a:rPr lang="en" altLang="en-US" sz="2200" smtClean="0"/>
              <a:t>Infection may occur due to retention</a:t>
            </a:r>
          </a:p>
          <a:p>
            <a:pPr marL="179388" indent="-179388"/>
            <a:r>
              <a:rPr lang="en" altLang="en-US" sz="2200" smtClean="0"/>
              <a:t>In men, it is the result of prostate hypertrophy and stricture of the urethra, in women, it is the result of bad habits of delaying urination when the bladder musculature weakens</a:t>
            </a:r>
          </a:p>
          <a:p>
            <a:pPr marL="179388" indent="-179388"/>
            <a:r>
              <a:rPr lang="en" altLang="en-US" sz="2200" smtClean="0"/>
              <a:t>Medicines: antidepressants, antihistamines, anticholinergics, sedatives and hypnotics</a:t>
            </a:r>
          </a:p>
          <a:p>
            <a:pPr marL="179388" indent="-179388"/>
            <a:r>
              <a:rPr lang="en" altLang="en-US" sz="2200" smtClean="0"/>
              <a:t>D. Mellitus reduces the feeling of m. bladder and causes incomplete emptying</a:t>
            </a:r>
            <a:endParaRPr lang="en-US" altLang="en-US" sz="2200" smtClean="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Title 1"/>
          <p:cNvSpPr>
            <a:spLocks noGrp="1"/>
          </p:cNvSpPr>
          <p:nvPr>
            <p:ph type="title"/>
          </p:nvPr>
        </p:nvSpPr>
        <p:spPr/>
        <p:txBody>
          <a:bodyPr/>
          <a:lstStyle/>
          <a:p>
            <a:r>
              <a:rPr lang="en" altLang="en-US" sz="4200" b="1" smtClean="0">
                <a:solidFill>
                  <a:srgbClr val="0000FF"/>
                </a:solidFill>
              </a:rPr>
              <a:t>Forms of incontinence </a:t>
            </a:r>
            <a:r>
              <a:rPr lang="sr-Cyrl-CS" altLang="en-US" sz="4200" b="1" smtClean="0">
                <a:solidFill>
                  <a:srgbClr val="0000FF"/>
                </a:solidFill>
              </a:rPr>
              <a:t/>
            </a:r>
            <a:br>
              <a:rPr lang="sr-Cyrl-CS" altLang="en-US" sz="4200" b="1" smtClean="0">
                <a:solidFill>
                  <a:srgbClr val="0000FF"/>
                </a:solidFill>
              </a:rPr>
            </a:br>
            <a:r>
              <a:rPr lang="en" altLang="en-US" sz="3500" b="1" i="1" smtClean="0">
                <a:solidFill>
                  <a:srgbClr val="0000FF"/>
                </a:solidFill>
              </a:rPr>
              <a:t>According to severity</a:t>
            </a:r>
            <a:endParaRPr lang="en-US" altLang="en-US" sz="3500" b="1" i="1" smtClean="0">
              <a:solidFill>
                <a:srgbClr val="0000FF"/>
              </a:solidFill>
            </a:endParaRPr>
          </a:p>
        </p:txBody>
      </p:sp>
      <p:sp>
        <p:nvSpPr>
          <p:cNvPr id="35842" name="Content Placeholder 2"/>
          <p:cNvSpPr>
            <a:spLocks noGrp="1"/>
          </p:cNvSpPr>
          <p:nvPr>
            <p:ph idx="1"/>
          </p:nvPr>
        </p:nvSpPr>
        <p:spPr/>
        <p:txBody>
          <a:bodyPr/>
          <a:lstStyle/>
          <a:p>
            <a:r>
              <a:rPr lang="en" altLang="en-US" sz="3000" u="sng" smtClean="0"/>
              <a:t>Light </a:t>
            </a:r>
            <a:r>
              <a:rPr lang="en" altLang="en-US" sz="3000" smtClean="0"/>
              <a:t>, loss of drops or small amounts of urine</a:t>
            </a:r>
          </a:p>
          <a:p>
            <a:r>
              <a:rPr lang="en" altLang="en-US" sz="3000" u="sng" smtClean="0"/>
              <a:t>Medium </a:t>
            </a:r>
            <a:r>
              <a:rPr lang="en" altLang="en-US" sz="3000" smtClean="0"/>
              <a:t>, loss of large amounts of urine (500-600 ml per day)</a:t>
            </a:r>
          </a:p>
          <a:p>
            <a:r>
              <a:rPr lang="en" altLang="en-US" sz="3000" u="sng" smtClean="0"/>
              <a:t>Heavy </a:t>
            </a:r>
            <a:r>
              <a:rPr lang="en" altLang="en-US" sz="3000" smtClean="0"/>
              <a:t>, loss of large amounts of urine, the bladder is emptied once and the stool is not controlled</a:t>
            </a:r>
            <a:endParaRPr lang="en-US" altLang="en-US" sz="3000" smtClean="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Title 1"/>
          <p:cNvSpPr>
            <a:spLocks noGrp="1"/>
          </p:cNvSpPr>
          <p:nvPr>
            <p:ph type="title"/>
          </p:nvPr>
        </p:nvSpPr>
        <p:spPr>
          <a:xfrm>
            <a:off x="457200" y="274638"/>
            <a:ext cx="8229600" cy="868362"/>
          </a:xfrm>
        </p:spPr>
        <p:txBody>
          <a:bodyPr/>
          <a:lstStyle/>
          <a:p>
            <a:r>
              <a:rPr lang="en" altLang="en-US" sz="3600" b="1" smtClean="0">
                <a:solidFill>
                  <a:srgbClr val="0000FF"/>
                </a:solidFill>
              </a:rPr>
              <a:t>Grading and treatment of incontinence</a:t>
            </a:r>
            <a:endParaRPr lang="en-US" altLang="en-US" sz="3600" b="1" smtClean="0">
              <a:solidFill>
                <a:srgbClr val="0000FF"/>
              </a:solidFill>
            </a:endParaRPr>
          </a:p>
        </p:txBody>
      </p:sp>
      <p:sp>
        <p:nvSpPr>
          <p:cNvPr id="36866" name="Content Placeholder 2"/>
          <p:cNvSpPr>
            <a:spLocks noGrp="1"/>
          </p:cNvSpPr>
          <p:nvPr>
            <p:ph idx="1"/>
          </p:nvPr>
        </p:nvSpPr>
        <p:spPr>
          <a:xfrm>
            <a:off x="457200" y="1295400"/>
            <a:ext cx="8229600" cy="5181600"/>
          </a:xfrm>
        </p:spPr>
        <p:txBody>
          <a:bodyPr/>
          <a:lstStyle/>
          <a:p>
            <a:pPr marL="0" indent="0">
              <a:spcBef>
                <a:spcPct val="0"/>
              </a:spcBef>
            </a:pPr>
            <a:r>
              <a:rPr lang="sr-Latn-RS" altLang="en-US" sz="3000" u="sng" smtClean="0"/>
              <a:t>First-degree</a:t>
            </a:r>
            <a:r>
              <a:rPr lang="en" altLang="en-US" sz="3000" smtClean="0"/>
              <a:t> (sneezing, coughing, laughing)</a:t>
            </a:r>
          </a:p>
          <a:p>
            <a:pPr marL="0" indent="0">
              <a:spcBef>
                <a:spcPct val="0"/>
              </a:spcBef>
            </a:pPr>
            <a:r>
              <a:rPr lang="sr-Latn-RS" altLang="en-US" sz="3000" u="sng" smtClean="0"/>
              <a:t>Second-degree</a:t>
            </a:r>
            <a:r>
              <a:rPr lang="en" altLang="en-US" sz="3000" u="sng" smtClean="0"/>
              <a:t> </a:t>
            </a:r>
            <a:r>
              <a:rPr lang="en" altLang="en-US" sz="3000" smtClean="0"/>
              <a:t>(lifting, walking, climbing stairs)</a:t>
            </a:r>
          </a:p>
          <a:p>
            <a:pPr marL="0" indent="0">
              <a:spcBef>
                <a:spcPct val="0"/>
              </a:spcBef>
            </a:pPr>
            <a:r>
              <a:rPr lang="en" altLang="en-US" sz="3000" u="sng" smtClean="0"/>
              <a:t>In the third degree, </a:t>
            </a:r>
            <a:r>
              <a:rPr lang="en" altLang="en-US" sz="3000" smtClean="0"/>
              <a:t>the patient is wet when standing and lying in bed or when turning in it</a:t>
            </a:r>
          </a:p>
          <a:p>
            <a:pPr marL="0" indent="0">
              <a:spcBef>
                <a:spcPct val="0"/>
              </a:spcBef>
            </a:pPr>
            <a:r>
              <a:rPr lang="en" altLang="en-US" sz="3000" u="sng" smtClean="0">
                <a:solidFill>
                  <a:srgbClr val="0000FF"/>
                </a:solidFill>
              </a:rPr>
              <a:t>Therapy, </a:t>
            </a:r>
            <a:r>
              <a:rPr lang="en" altLang="en-US" sz="3000" smtClean="0"/>
              <a:t>treatment of the underlying disease, more frequent trips to the toilet, </a:t>
            </a:r>
            <a:r>
              <a:rPr lang="sr-Latn-RS" altLang="en-US" sz="3000" smtClean="0"/>
              <a:t>avoiding</a:t>
            </a:r>
            <a:r>
              <a:rPr lang="en" altLang="en-US" sz="3000" smtClean="0"/>
              <a:t> sedatives, diuretics, hypnotics, catheterization, use </a:t>
            </a:r>
            <a:r>
              <a:rPr lang="sr-Latn-RS" altLang="en-US" sz="3000" smtClean="0"/>
              <a:t>of </a:t>
            </a:r>
            <a:r>
              <a:rPr lang="en" altLang="en-US" sz="3000" smtClean="0"/>
              <a:t>absorbent pads and laundry, estrogen creams</a:t>
            </a:r>
            <a:r>
              <a:rPr lang="sr-Latn-RS" altLang="en-US" sz="3000" smtClean="0"/>
              <a:t>,</a:t>
            </a:r>
            <a:r>
              <a:rPr lang="en" altLang="en-US" sz="3000" smtClean="0"/>
              <a:t> and the application of the so-called Kegel exercises</a:t>
            </a:r>
            <a:endParaRPr lang="en-US" altLang="en-US" sz="3000" smtClean="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Title 1"/>
          <p:cNvSpPr>
            <a:spLocks noGrp="1"/>
          </p:cNvSpPr>
          <p:nvPr>
            <p:ph type="title"/>
          </p:nvPr>
        </p:nvSpPr>
        <p:spPr>
          <a:xfrm>
            <a:off x="457200" y="274638"/>
            <a:ext cx="8229600" cy="792162"/>
          </a:xfrm>
        </p:spPr>
        <p:txBody>
          <a:bodyPr/>
          <a:lstStyle/>
          <a:p>
            <a:r>
              <a:rPr lang="en" altLang="en-US" b="1" smtClean="0">
                <a:solidFill>
                  <a:srgbClr val="0000CC"/>
                </a:solidFill>
              </a:rPr>
              <a:t>Tips</a:t>
            </a:r>
            <a:endParaRPr lang="en-US" altLang="en-US" b="1" smtClean="0">
              <a:solidFill>
                <a:srgbClr val="0000CC"/>
              </a:solidFill>
            </a:endParaRPr>
          </a:p>
        </p:txBody>
      </p:sp>
      <p:sp>
        <p:nvSpPr>
          <p:cNvPr id="37890" name="Content Placeholder 2"/>
          <p:cNvSpPr>
            <a:spLocks noGrp="1"/>
          </p:cNvSpPr>
          <p:nvPr>
            <p:ph idx="1"/>
          </p:nvPr>
        </p:nvSpPr>
        <p:spPr>
          <a:xfrm>
            <a:off x="457200" y="1219200"/>
            <a:ext cx="8229600" cy="5257800"/>
          </a:xfrm>
        </p:spPr>
        <p:txBody>
          <a:bodyPr/>
          <a:lstStyle/>
          <a:p>
            <a:r>
              <a:rPr lang="en" altLang="en-US" sz="2700" smtClean="0"/>
              <a:t>Drink 6-7 glasses of water (excess fluid burdens the bladder and a deficit reduces elasticity)</a:t>
            </a:r>
          </a:p>
          <a:p>
            <a:r>
              <a:rPr lang="en" altLang="en-US" sz="2700" smtClean="0"/>
              <a:t>Avoid tea, coffee, juices and alcohol (they irritate the bladder and increase the urge to urinate)</a:t>
            </a:r>
          </a:p>
          <a:p>
            <a:r>
              <a:rPr lang="en" altLang="en-US" sz="2700" smtClean="0"/>
              <a:t>Do not drink liquids 2-4 hours before going to bed</a:t>
            </a:r>
          </a:p>
          <a:p>
            <a:r>
              <a:rPr lang="en" altLang="en-US" sz="2700" smtClean="0"/>
              <a:t>Lose weight</a:t>
            </a:r>
          </a:p>
          <a:p>
            <a:r>
              <a:rPr lang="en" altLang="en-US" sz="2700" smtClean="0"/>
              <a:t>Quit smoking (nicotine reduces blood flow and encourages coughing)</a:t>
            </a:r>
          </a:p>
          <a:p>
            <a:r>
              <a:rPr lang="en" altLang="en-US" sz="2700" smtClean="0"/>
              <a:t>Wear cotton underwear because it is easier to remove when going to the toilet</a:t>
            </a:r>
          </a:p>
          <a:p>
            <a:r>
              <a:rPr lang="en" altLang="en-US" sz="2700" smtClean="0"/>
              <a:t>Wear special pads that absorb urine</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Title 1"/>
          <p:cNvSpPr>
            <a:spLocks noGrp="1"/>
          </p:cNvSpPr>
          <p:nvPr>
            <p:ph type="title"/>
          </p:nvPr>
        </p:nvSpPr>
        <p:spPr>
          <a:xfrm>
            <a:off x="457200" y="274638"/>
            <a:ext cx="8229600" cy="715962"/>
          </a:xfrm>
        </p:spPr>
        <p:txBody>
          <a:bodyPr/>
          <a:lstStyle/>
          <a:p>
            <a:r>
              <a:rPr lang="en" altLang="en-US" b="1" smtClean="0">
                <a:solidFill>
                  <a:srgbClr val="0000CC"/>
                </a:solidFill>
              </a:rPr>
              <a:t>Kegel exercises</a:t>
            </a:r>
            <a:endParaRPr lang="en-US" altLang="en-US" b="1" smtClean="0">
              <a:solidFill>
                <a:srgbClr val="0000CC"/>
              </a:solidFill>
            </a:endParaRPr>
          </a:p>
        </p:txBody>
      </p:sp>
      <p:sp>
        <p:nvSpPr>
          <p:cNvPr id="38914" name="Content Placeholder 2"/>
          <p:cNvSpPr>
            <a:spLocks noGrp="1"/>
          </p:cNvSpPr>
          <p:nvPr>
            <p:ph idx="1"/>
          </p:nvPr>
        </p:nvSpPr>
        <p:spPr>
          <a:xfrm>
            <a:off x="457200" y="1066800"/>
            <a:ext cx="8229600" cy="5486400"/>
          </a:xfrm>
        </p:spPr>
        <p:txBody>
          <a:bodyPr/>
          <a:lstStyle/>
          <a:p>
            <a:pPr marL="0" indent="0">
              <a:spcBef>
                <a:spcPct val="0"/>
              </a:spcBef>
            </a:pPr>
            <a:r>
              <a:rPr lang="en" altLang="en-US" sz="3000" smtClean="0">
                <a:solidFill>
                  <a:srgbClr val="FF0101"/>
                </a:solidFill>
              </a:rPr>
              <a:t>First exercise </a:t>
            </a:r>
            <a:r>
              <a:rPr lang="en" altLang="en-US" sz="3000" smtClean="0"/>
              <a:t>: squeeze the pelvic floor muscles, hold for three seconds and then relax, repeat the exercise ten times, three times a day</a:t>
            </a:r>
          </a:p>
          <a:p>
            <a:pPr marL="0" indent="0">
              <a:spcBef>
                <a:spcPct val="0"/>
              </a:spcBef>
            </a:pPr>
            <a:r>
              <a:rPr lang="en" altLang="en-US" sz="3000" smtClean="0">
                <a:solidFill>
                  <a:srgbClr val="FF0101"/>
                </a:solidFill>
              </a:rPr>
              <a:t>Second exercise </a:t>
            </a:r>
            <a:r>
              <a:rPr lang="en" altLang="en-US" sz="3000" smtClean="0"/>
              <a:t>: squeeze and relax the muscles of the pelvic floor as quickly as possible and repeat this three times a day</a:t>
            </a:r>
          </a:p>
          <a:p>
            <a:pPr marL="0" indent="0">
              <a:spcBef>
                <a:spcPct val="0"/>
              </a:spcBef>
            </a:pPr>
            <a:r>
              <a:rPr lang="en" altLang="en-US" sz="3000" smtClean="0">
                <a:solidFill>
                  <a:srgbClr val="FF0101"/>
                </a:solidFill>
              </a:rPr>
              <a:t>Third exercise </a:t>
            </a:r>
            <a:r>
              <a:rPr lang="en" altLang="en-US" sz="3000" smtClean="0"/>
              <a:t>: Imagine that you are in an elevator from the ground floor to the fifth floor. When you start, start to slightly tighten your muscles and slowly increase the intensity to the imaginary fifth floor. After that, imagine going down and gently relax your muscles</a:t>
            </a:r>
            <a:endParaRPr lang="en-US" altLang="en-US" sz="3000" smtClean="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Rectangle 2"/>
          <p:cNvSpPr>
            <a:spLocks noGrp="1" noChangeArrowheads="1"/>
          </p:cNvSpPr>
          <p:nvPr>
            <p:ph type="title"/>
          </p:nvPr>
        </p:nvSpPr>
        <p:spPr/>
        <p:txBody>
          <a:bodyPr/>
          <a:lstStyle/>
          <a:p>
            <a:pPr eaLnBrk="1" hangingPunct="1"/>
            <a:r>
              <a:rPr lang="en" altLang="en-US" b="1" smtClean="0">
                <a:solidFill>
                  <a:srgbClr val="0000CC"/>
                </a:solidFill>
              </a:rPr>
              <a:t>Urinary tract infection</a:t>
            </a:r>
          </a:p>
        </p:txBody>
      </p:sp>
      <p:sp>
        <p:nvSpPr>
          <p:cNvPr id="39938" name="Rectangle 3"/>
          <p:cNvSpPr>
            <a:spLocks noGrp="1" noChangeArrowheads="1"/>
          </p:cNvSpPr>
          <p:nvPr>
            <p:ph type="body" idx="1"/>
          </p:nvPr>
        </p:nvSpPr>
        <p:spPr>
          <a:xfrm>
            <a:off x="457200" y="1600200"/>
            <a:ext cx="8229600" cy="5257800"/>
          </a:xfrm>
        </p:spPr>
        <p:txBody>
          <a:bodyPr/>
          <a:lstStyle/>
          <a:p>
            <a:pPr eaLnBrk="1" hangingPunct="1"/>
            <a:r>
              <a:rPr lang="en" altLang="en-US" smtClean="0"/>
              <a:t>Symptoms: </a:t>
            </a:r>
            <a:r>
              <a:rPr lang="sr-Latn-RS" altLang="en-US" smtClean="0"/>
              <a:t>malaise, high </a:t>
            </a:r>
            <a:r>
              <a:rPr lang="en" altLang="en-US" smtClean="0"/>
              <a:t>t </a:t>
            </a:r>
            <a:r>
              <a:rPr lang="en" altLang="en-US" baseline="30000" smtClean="0"/>
              <a:t>0</a:t>
            </a:r>
            <a:r>
              <a:rPr lang="en" altLang="en-US" smtClean="0"/>
              <a:t>, pain in the lumbar areas, dysuric disturbances, unknown confused states</a:t>
            </a:r>
          </a:p>
          <a:p>
            <a:pPr eaLnBrk="1" hangingPunct="1"/>
            <a:r>
              <a:rPr lang="en" altLang="en-US" smtClean="0"/>
              <a:t>The diagnosis is made accidentally during systematic examinations because the </a:t>
            </a:r>
            <a:r>
              <a:rPr lang="sr-Latn-RS" altLang="en-US" smtClean="0"/>
              <a:t>findings</a:t>
            </a:r>
            <a:r>
              <a:rPr lang="en" altLang="en-US" smtClean="0"/>
              <a:t> is scarce</a:t>
            </a:r>
          </a:p>
          <a:p>
            <a:pPr eaLnBrk="1" hangingPunct="1"/>
            <a:r>
              <a:rPr lang="en" altLang="en-US" smtClean="0"/>
              <a:t>With symptoms that directly indicate IUT, a third of the elderly have pronounced chronic IUT</a:t>
            </a:r>
            <a:endParaRPr lang="sr-Latn-CS" altLang="en-US" smtClean="0"/>
          </a:p>
          <a:p>
            <a:pPr eaLnBrk="1" hangingPunct="1"/>
            <a:r>
              <a:rPr lang="en" altLang="en-US" smtClean="0"/>
              <a:t>The diagnosis is confirmed by a positive UK</a:t>
            </a:r>
            <a:endParaRPr lang="sr-Latn-CS" altLang="en-US" smtClean="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457200" y="274638"/>
            <a:ext cx="8229600" cy="711200"/>
          </a:xfrm>
        </p:spPr>
        <p:txBody>
          <a:bodyPr rtlCol="0">
            <a:normAutofit fontScale="90000"/>
          </a:bodyPr>
          <a:lstStyle/>
          <a:p>
            <a:pPr eaLnBrk="1" fontAlgn="auto" hangingPunct="1">
              <a:spcAft>
                <a:spcPts val="0"/>
              </a:spcAft>
              <a:defRPr/>
            </a:pPr>
            <a:r>
              <a:rPr lang="en" b="1" dirty="0" smtClean="0">
                <a:solidFill>
                  <a:srgbClr val="0000CC"/>
                </a:solidFill>
              </a:rPr>
              <a:t>Pyelonephritis</a:t>
            </a:r>
            <a:endParaRPr lang="en-US" b="1" dirty="0" smtClean="0">
              <a:solidFill>
                <a:srgbClr val="0000CC"/>
              </a:solidFill>
            </a:endParaRPr>
          </a:p>
        </p:txBody>
      </p:sp>
      <p:sp>
        <p:nvSpPr>
          <p:cNvPr id="40962" name="Rectangle 3"/>
          <p:cNvSpPr>
            <a:spLocks noGrp="1" noChangeArrowheads="1"/>
          </p:cNvSpPr>
          <p:nvPr>
            <p:ph type="body" idx="1"/>
          </p:nvPr>
        </p:nvSpPr>
        <p:spPr>
          <a:xfrm>
            <a:off x="179388" y="1268413"/>
            <a:ext cx="8785225" cy="5400675"/>
          </a:xfrm>
        </p:spPr>
        <p:txBody>
          <a:bodyPr/>
          <a:lstStyle/>
          <a:p>
            <a:pPr eaLnBrk="1" hangingPunct="1">
              <a:lnSpc>
                <a:spcPct val="80000"/>
              </a:lnSpc>
            </a:pPr>
            <a:r>
              <a:rPr lang="en" altLang="en-US" sz="2500" smtClean="0">
                <a:solidFill>
                  <a:srgbClr val="FF0101"/>
                </a:solidFill>
              </a:rPr>
              <a:t>Pyelonephritis acuta </a:t>
            </a:r>
            <a:r>
              <a:rPr lang="en" altLang="en-US" sz="2500" smtClean="0"/>
              <a:t>: a disorder of the derivation of urine</a:t>
            </a:r>
            <a:endParaRPr lang="sr-Latn-CS" altLang="en-US" sz="2500" smtClean="0"/>
          </a:p>
          <a:p>
            <a:pPr eaLnBrk="1" hangingPunct="1">
              <a:lnSpc>
                <a:spcPct val="80000"/>
              </a:lnSpc>
            </a:pPr>
            <a:r>
              <a:rPr lang="en" altLang="en-US" sz="2500" smtClean="0"/>
              <a:t>Causative agents : </a:t>
            </a:r>
            <a:r>
              <a:rPr lang="en" altLang="en-US" sz="2500" smtClean="0">
                <a:solidFill>
                  <a:srgbClr val="FF0000"/>
                </a:solidFill>
              </a:rPr>
              <a:t>E. coli </a:t>
            </a:r>
            <a:r>
              <a:rPr lang="en" altLang="en-US" sz="2500" smtClean="0"/>
              <a:t>, Klebsiella, Proteus, Aerobacter, Pseudomonas aeroginosa, Streptococcus faecalis, Staphylococcus pyogenes</a:t>
            </a:r>
          </a:p>
          <a:p>
            <a:pPr eaLnBrk="1" hangingPunct="1">
              <a:lnSpc>
                <a:spcPct val="80000"/>
              </a:lnSpc>
            </a:pPr>
            <a:r>
              <a:rPr lang="en" altLang="en-US" sz="2500" smtClean="0"/>
              <a:t>Clinical picture : ( </a:t>
            </a:r>
            <a:r>
              <a:rPr lang="en" altLang="en-US" sz="2500" smtClean="0">
                <a:solidFill>
                  <a:srgbClr val="FF0000"/>
                </a:solidFill>
              </a:rPr>
              <a:t>t </a:t>
            </a:r>
            <a:r>
              <a:rPr lang="en" altLang="en-US" sz="2500" baseline="30000" smtClean="0">
                <a:solidFill>
                  <a:srgbClr val="FF0000"/>
                </a:solidFill>
              </a:rPr>
              <a:t>0 </a:t>
            </a:r>
            <a:r>
              <a:rPr lang="en" altLang="en-US" sz="2500" smtClean="0">
                <a:solidFill>
                  <a:srgbClr val="FF0000"/>
                </a:solidFill>
              </a:rPr>
              <a:t>, chills, tremors, weakness, nausea, pain in the kidney area, frequent urination, burning during urination </a:t>
            </a:r>
            <a:r>
              <a:rPr lang="en" altLang="en-US" sz="2500" smtClean="0"/>
              <a:t>)</a:t>
            </a:r>
          </a:p>
          <a:p>
            <a:pPr eaLnBrk="1" hangingPunct="1">
              <a:lnSpc>
                <a:spcPct val="80000"/>
              </a:lnSpc>
            </a:pPr>
            <a:r>
              <a:rPr lang="en" altLang="en-US" sz="2500" smtClean="0">
                <a:solidFill>
                  <a:srgbClr val="FF0000"/>
                </a:solidFill>
              </a:rPr>
              <a:t>Pyelonephritis chr </a:t>
            </a:r>
            <a:r>
              <a:rPr lang="en" altLang="en-US" sz="2500" smtClean="0"/>
              <a:t>: as a result of an untreated acute form or as a result of subocclusion of the urinary tract</a:t>
            </a:r>
            <a:endParaRPr lang="sr-Latn-CS" altLang="en-US" sz="2500" smtClean="0"/>
          </a:p>
          <a:p>
            <a:pPr eaLnBrk="1" hangingPunct="1">
              <a:lnSpc>
                <a:spcPct val="80000"/>
              </a:lnSpc>
            </a:pPr>
            <a:r>
              <a:rPr lang="en" altLang="en-US" sz="2500" smtClean="0">
                <a:solidFill>
                  <a:srgbClr val="FF0000"/>
                </a:solidFill>
              </a:rPr>
              <a:t>Asymptomatic form</a:t>
            </a:r>
            <a:r>
              <a:rPr lang="en" altLang="en-US" sz="2500" smtClean="0"/>
              <a:t> is more common in old people</a:t>
            </a:r>
            <a:endParaRPr lang="sr-Latn-CS" altLang="en-US" sz="2500" smtClean="0"/>
          </a:p>
          <a:p>
            <a:pPr eaLnBrk="1" hangingPunct="1">
              <a:lnSpc>
                <a:spcPct val="80000"/>
              </a:lnSpc>
            </a:pPr>
            <a:r>
              <a:rPr lang="en" altLang="en-US" sz="2500" smtClean="0">
                <a:solidFill>
                  <a:srgbClr val="FF0000"/>
                </a:solidFill>
              </a:rPr>
              <a:t>Pyelonephritis with anemia</a:t>
            </a:r>
            <a:r>
              <a:rPr lang="en" altLang="en-US" sz="2500" smtClean="0"/>
              <a:t> which is refractory to iron treatment</a:t>
            </a:r>
            <a:endParaRPr lang="sr-Latn-CS" altLang="en-US" sz="2500" smtClean="0"/>
          </a:p>
          <a:p>
            <a:pPr eaLnBrk="1" hangingPunct="1">
              <a:lnSpc>
                <a:spcPct val="80000"/>
              </a:lnSpc>
            </a:pPr>
            <a:r>
              <a:rPr lang="en" altLang="en-US" sz="2500" smtClean="0">
                <a:solidFill>
                  <a:srgbClr val="FF0000"/>
                </a:solidFill>
              </a:rPr>
              <a:t>Pyelonephritis with HTA </a:t>
            </a:r>
            <a:r>
              <a:rPr lang="en" altLang="en-US" sz="2500" smtClean="0"/>
              <a:t>, hypertension is caused by atherosclerosis that causes hypoxia of the kidney parenchyma, the conditions for the development of PNF that worsen HTA are created, which closes the circle .</a:t>
            </a:r>
            <a:endParaRPr lang="en-US" altLang="en-US" sz="2500" smtClean="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Rectangle 2"/>
          <p:cNvSpPr>
            <a:spLocks noGrp="1" noChangeArrowheads="1"/>
          </p:cNvSpPr>
          <p:nvPr>
            <p:ph type="title"/>
          </p:nvPr>
        </p:nvSpPr>
        <p:spPr/>
        <p:txBody>
          <a:bodyPr/>
          <a:lstStyle/>
          <a:p>
            <a:pPr eaLnBrk="1" hangingPunct="1"/>
            <a:r>
              <a:rPr lang="en" altLang="en-US" b="1" smtClean="0">
                <a:solidFill>
                  <a:srgbClr val="0000CC"/>
                </a:solidFill>
              </a:rPr>
              <a:t>Treatment of IUT</a:t>
            </a:r>
          </a:p>
        </p:txBody>
      </p:sp>
      <p:sp>
        <p:nvSpPr>
          <p:cNvPr id="41986" name="Rectangle 3"/>
          <p:cNvSpPr>
            <a:spLocks noGrp="1" noChangeArrowheads="1"/>
          </p:cNvSpPr>
          <p:nvPr>
            <p:ph type="body" sz="half" idx="1"/>
          </p:nvPr>
        </p:nvSpPr>
        <p:spPr>
          <a:xfrm>
            <a:off x="457200" y="1600200"/>
            <a:ext cx="4041775" cy="4525963"/>
          </a:xfrm>
        </p:spPr>
        <p:txBody>
          <a:bodyPr/>
          <a:lstStyle/>
          <a:p>
            <a:pPr eaLnBrk="1" hangingPunct="1"/>
            <a:r>
              <a:rPr lang="en" altLang="en-US" sz="2800" smtClean="0"/>
              <a:t>Increase diuresis</a:t>
            </a:r>
            <a:endParaRPr lang="sr-Latn-CS" altLang="en-US" sz="2800" smtClean="0"/>
          </a:p>
          <a:p>
            <a:pPr eaLnBrk="1" hangingPunct="1"/>
            <a:r>
              <a:rPr lang="en" altLang="en-US" sz="2800" smtClean="0"/>
              <a:t>Regular emptying of the bladder</a:t>
            </a:r>
            <a:endParaRPr lang="sr-Latn-CS" altLang="en-US" sz="2800" smtClean="0"/>
          </a:p>
          <a:p>
            <a:pPr eaLnBrk="1" hangingPunct="1"/>
            <a:r>
              <a:rPr lang="en" altLang="en-US" sz="2800" smtClean="0"/>
              <a:t>Antibiotics (as determined by the U</a:t>
            </a:r>
            <a:r>
              <a:rPr lang="sr-Latn-RS" altLang="en-US" sz="2800" smtClean="0"/>
              <a:t>C</a:t>
            </a:r>
            <a:r>
              <a:rPr lang="en" altLang="en-US" sz="2800" smtClean="0"/>
              <a:t>)</a:t>
            </a:r>
            <a:endParaRPr lang="sr-Latn-CS" altLang="en-US" sz="2800" smtClean="0"/>
          </a:p>
          <a:p>
            <a:pPr eaLnBrk="1" hangingPunct="1"/>
            <a:r>
              <a:rPr lang="en" altLang="en-US" sz="2800" smtClean="0"/>
              <a:t>Avoidance of nephrotoxic drugs</a:t>
            </a:r>
          </a:p>
        </p:txBody>
      </p:sp>
      <p:pic>
        <p:nvPicPr>
          <p:cNvPr id="41987" name="Picture 4"/>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a:xfrm>
            <a:off x="4645025" y="1717675"/>
            <a:ext cx="4041775" cy="4291013"/>
          </a:xfrm>
          <a:noFill/>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Title 1"/>
          <p:cNvSpPr>
            <a:spLocks noGrp="1"/>
          </p:cNvSpPr>
          <p:nvPr>
            <p:ph type="title"/>
          </p:nvPr>
        </p:nvSpPr>
        <p:spPr/>
        <p:txBody>
          <a:bodyPr/>
          <a:lstStyle/>
          <a:p>
            <a:r>
              <a:rPr lang="en" altLang="en-US" sz="4000" b="1" smtClean="0">
                <a:solidFill>
                  <a:srgbClr val="0000CC"/>
                </a:solidFill>
              </a:rPr>
              <a:t>Incidence of patients with </a:t>
            </a:r>
            <a:r>
              <a:rPr lang="sr-Latn-RS" altLang="en-US" sz="4000" b="1" smtClean="0">
                <a:solidFill>
                  <a:srgbClr val="0000CC"/>
                </a:solidFill>
              </a:rPr>
              <a:t>Terminal Chronic kidney disease</a:t>
            </a:r>
            <a:r>
              <a:rPr lang="en" altLang="en-US" sz="4000" b="1" smtClean="0">
                <a:solidFill>
                  <a:srgbClr val="0000CC"/>
                </a:solidFill>
              </a:rPr>
              <a:t> in the elderly</a:t>
            </a:r>
            <a:endParaRPr lang="en-US" altLang="en-US" sz="4000" b="1" smtClean="0">
              <a:solidFill>
                <a:srgbClr val="0000CC"/>
              </a:solidFill>
            </a:endParaRPr>
          </a:p>
        </p:txBody>
      </p:sp>
      <p:sp>
        <p:nvSpPr>
          <p:cNvPr id="43010" name="Content Placeholder 2"/>
          <p:cNvSpPr>
            <a:spLocks noGrp="1"/>
          </p:cNvSpPr>
          <p:nvPr>
            <p:ph idx="1"/>
          </p:nvPr>
        </p:nvSpPr>
        <p:spPr/>
        <p:txBody>
          <a:bodyPr/>
          <a:lstStyle/>
          <a:p>
            <a:r>
              <a:rPr lang="en" altLang="en-US" sz="2700" smtClean="0"/>
              <a:t>The rate of patients with uremia is 10 times higher over the age of 75 compared to the population between the ages of 15 and 45</a:t>
            </a:r>
          </a:p>
          <a:p>
            <a:r>
              <a:rPr lang="en" altLang="en-US" sz="2700" smtClean="0"/>
              <a:t>Until 1985 in the USA, 36% of </a:t>
            </a:r>
            <a:r>
              <a:rPr lang="sr-Latn-RS" altLang="en-US" sz="2700" smtClean="0"/>
              <a:t>tCKD</a:t>
            </a:r>
            <a:r>
              <a:rPr lang="en" altLang="en-US" sz="2700" smtClean="0"/>
              <a:t> patients were over 65 years old, by the end of the 20th century, 51% were over 65 years old and 23% were over 75 years old</a:t>
            </a:r>
          </a:p>
          <a:p>
            <a:r>
              <a:rPr lang="en" altLang="en-US" sz="2700" smtClean="0"/>
              <a:t>The situation is similar in Europe</a:t>
            </a:r>
          </a:p>
          <a:p>
            <a:r>
              <a:rPr lang="en" altLang="en-US" sz="2700" smtClean="0"/>
              <a:t>In Japan, the uremic population is significantly older than in other parts of the world</a:t>
            </a:r>
            <a:endParaRPr lang="en-US" altLang="en-US" sz="270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2"/>
          <p:cNvSpPr>
            <a:spLocks noGrp="1" noChangeArrowheads="1"/>
          </p:cNvSpPr>
          <p:nvPr>
            <p:ph type="title"/>
          </p:nvPr>
        </p:nvSpPr>
        <p:spPr>
          <a:xfrm>
            <a:off x="457200" y="274638"/>
            <a:ext cx="8229600" cy="715962"/>
          </a:xfrm>
        </p:spPr>
        <p:txBody>
          <a:bodyPr/>
          <a:lstStyle/>
          <a:p>
            <a:pPr eaLnBrk="1" hangingPunct="1"/>
            <a:r>
              <a:rPr lang="en" altLang="en-US" sz="4000" b="1" smtClean="0">
                <a:solidFill>
                  <a:srgbClr val="0000CC"/>
                </a:solidFill>
              </a:rPr>
              <a:t>Pathophysiology of kidney aging</a:t>
            </a:r>
            <a:endParaRPr lang="en-US" altLang="en-US" sz="4000" smtClean="0">
              <a:solidFill>
                <a:srgbClr val="0000CC"/>
              </a:solidFill>
            </a:endParaRPr>
          </a:p>
        </p:txBody>
      </p:sp>
      <p:sp>
        <p:nvSpPr>
          <p:cNvPr id="5123" name="Rectangle 3"/>
          <p:cNvSpPr>
            <a:spLocks noGrp="1" noChangeArrowheads="1"/>
          </p:cNvSpPr>
          <p:nvPr>
            <p:ph sz="half" idx="1"/>
          </p:nvPr>
        </p:nvSpPr>
        <p:spPr>
          <a:xfrm>
            <a:off x="228600" y="1066800"/>
            <a:ext cx="4267200" cy="5791200"/>
          </a:xfrm>
        </p:spPr>
        <p:txBody>
          <a:bodyPr/>
          <a:lstStyle/>
          <a:p>
            <a:pPr marL="179388" indent="-179388" algn="ctr" eaLnBrk="1" hangingPunct="1">
              <a:buFont typeface="Arial" charset="0"/>
              <a:buNone/>
              <a:defRPr/>
            </a:pPr>
            <a:r>
              <a:rPr lang="en" sz="2200" spc="-100" dirty="0" err="1" smtClean="0"/>
              <a:t>Aging</a:t>
            </a:r>
            <a:r>
              <a:rPr lang="en" sz="2200" spc="-100" dirty="0" smtClean="0"/>
              <a:t> </a:t>
            </a:r>
            <a:r>
              <a:rPr lang="en" sz="2200" spc="-100" err="1" smtClean="0"/>
              <a:t>is</a:t>
            </a:r>
            <a:r>
              <a:rPr lang="en" sz="2200" spc="-100" smtClean="0"/>
              <a:t> </a:t>
            </a:r>
            <a:r>
              <a:rPr lang="sr-Latn-RS" sz="2200" spc="-100" smtClean="0"/>
              <a:t>a </a:t>
            </a:r>
            <a:r>
              <a:rPr lang="en" sz="2200" spc="-100" smtClean="0"/>
              <a:t>universal </a:t>
            </a:r>
            <a:r>
              <a:rPr lang="en" sz="2200" spc="-100" dirty="0" smtClean="0"/>
              <a:t>and </a:t>
            </a:r>
            <a:r>
              <a:rPr lang="en" sz="2200" spc="-100" dirty="0" err="1" smtClean="0"/>
              <a:t>progressive</a:t>
            </a:r>
            <a:r>
              <a:rPr lang="en" sz="2200" spc="-100" dirty="0" smtClean="0"/>
              <a:t> </a:t>
            </a:r>
            <a:r>
              <a:rPr lang="en" sz="2200" spc="-100" err="1" smtClean="0"/>
              <a:t>process</a:t>
            </a:r>
            <a:r>
              <a:rPr lang="en" sz="2200" spc="-100" smtClean="0"/>
              <a:t> which </a:t>
            </a:r>
            <a:r>
              <a:rPr lang="en" sz="2200" spc="-100" err="1" smtClean="0"/>
              <a:t>one</a:t>
            </a:r>
            <a:r>
              <a:rPr lang="en" sz="2200" spc="-100" smtClean="0"/>
              <a:t> </a:t>
            </a:r>
            <a:r>
              <a:rPr lang="sr-Latn-RS" sz="2200" spc="-100" smtClean="0"/>
              <a:t>is</a:t>
            </a:r>
            <a:r>
              <a:rPr lang="en" sz="2200" spc="-100" smtClean="0"/>
              <a:t> </a:t>
            </a:r>
            <a:r>
              <a:rPr lang="en" sz="2200" spc="-100" dirty="0" err="1" smtClean="0"/>
              <a:t>sometimes </a:t>
            </a:r>
            <a:r>
              <a:rPr lang="en" sz="2200" spc="-100" dirty="0" smtClean="0"/>
              <a:t>in </a:t>
            </a:r>
            <a:r>
              <a:rPr lang="en" sz="2200" spc="-100" dirty="0" err="1" smtClean="0"/>
              <a:t>professional</a:t>
            </a:r>
            <a:r>
              <a:rPr lang="en" sz="2200" spc="-100" dirty="0" smtClean="0"/>
              <a:t> </a:t>
            </a:r>
            <a:r>
              <a:rPr lang="en" sz="2200" spc="-100" dirty="0" err="1" smtClean="0"/>
              <a:t>literature</a:t>
            </a:r>
            <a:r>
              <a:rPr lang="en" sz="2200" spc="-100" dirty="0" smtClean="0"/>
              <a:t> </a:t>
            </a:r>
            <a:r>
              <a:rPr lang="en" sz="2200" spc="-100" err="1" smtClean="0"/>
              <a:t>uses</a:t>
            </a:r>
            <a:r>
              <a:rPr lang="en" sz="2200" spc="-100" smtClean="0"/>
              <a:t> </a:t>
            </a:r>
            <a:r>
              <a:rPr lang="sr-Latn-RS" sz="2200" spc="-100" smtClean="0"/>
              <a:t>the </a:t>
            </a:r>
            <a:r>
              <a:rPr lang="en" sz="2200" spc="-100" smtClean="0"/>
              <a:t>abbreviation </a:t>
            </a:r>
            <a:r>
              <a:rPr lang="sr-Latn-RS" sz="2200" b="1" spc="-100" smtClean="0">
                <a:solidFill>
                  <a:srgbClr val="0000FF"/>
                </a:solidFill>
              </a:rPr>
              <a:t>CUPID</a:t>
            </a:r>
            <a:r>
              <a:rPr lang="en" sz="2200" spc="-100" smtClean="0"/>
              <a:t>:</a:t>
            </a:r>
            <a:endParaRPr lang="x-none" sz="2200" spc="-100" dirty="0" smtClean="0"/>
          </a:p>
          <a:p>
            <a:pPr marL="179388" indent="-179388" algn="ctr" eaLnBrk="1" hangingPunct="1">
              <a:buFont typeface="Arial" charset="0"/>
              <a:buNone/>
              <a:defRPr/>
            </a:pPr>
            <a:endParaRPr lang="sr-Latn-CS" sz="2200" spc="-100" dirty="0" smtClean="0"/>
          </a:p>
          <a:p>
            <a:pPr marL="179388" indent="-179388" eaLnBrk="1" hangingPunct="1">
              <a:buFont typeface="Arial" charset="0"/>
              <a:buChar char="•"/>
              <a:defRPr/>
            </a:pPr>
            <a:r>
              <a:rPr lang="sr-Latn-RS" sz="2200" b="1" spc="-100" dirty="0">
                <a:solidFill>
                  <a:srgbClr val="0000FF"/>
                </a:solidFill>
              </a:rPr>
              <a:t>C</a:t>
            </a:r>
            <a:r>
              <a:rPr lang="en" sz="2200" b="1" spc="-100" smtClean="0">
                <a:solidFill>
                  <a:srgbClr val="0000FF"/>
                </a:solidFill>
              </a:rPr>
              <a:t> </a:t>
            </a:r>
            <a:r>
              <a:rPr lang="en" sz="2200" spc="-100" dirty="0" smtClean="0"/>
              <a:t>- </a:t>
            </a:r>
            <a:r>
              <a:rPr lang="en" sz="2200" spc="-100" err="1" smtClean="0"/>
              <a:t>cumulative </a:t>
            </a:r>
            <a:r>
              <a:rPr lang="en-US" sz="2200" spc="-100"/>
              <a:t>– a series of changes that occur during life</a:t>
            </a:r>
            <a:endParaRPr lang="sr-Latn-RS" sz="2200" spc="-100"/>
          </a:p>
          <a:p>
            <a:pPr marL="179388" indent="-179388" eaLnBrk="1" hangingPunct="1">
              <a:buFont typeface="Arial" charset="0"/>
              <a:buChar char="•"/>
              <a:defRPr/>
            </a:pPr>
            <a:r>
              <a:rPr lang="en" sz="2200" b="1" spc="-100" smtClean="0">
                <a:solidFill>
                  <a:srgbClr val="0000FF"/>
                </a:solidFill>
              </a:rPr>
              <a:t>U </a:t>
            </a:r>
            <a:r>
              <a:rPr lang="en" sz="2200" spc="-100" smtClean="0"/>
              <a:t>- universal - no one </a:t>
            </a:r>
            <a:r>
              <a:rPr lang="sr-Latn-RS" sz="2200" spc="-100" smtClean="0"/>
              <a:t>is</a:t>
            </a:r>
            <a:r>
              <a:rPr lang="en" sz="2200" spc="-100" smtClean="0"/>
              <a:t> spared </a:t>
            </a:r>
            <a:r>
              <a:rPr lang="sr-Latn-RS" sz="2200" spc="-100" smtClean="0"/>
              <a:t>the </a:t>
            </a:r>
            <a:r>
              <a:rPr lang="en" sz="2200" spc="-100" smtClean="0"/>
              <a:t>process </a:t>
            </a:r>
            <a:r>
              <a:rPr lang="sr-Latn-RS" sz="2200" spc="-100" smtClean="0"/>
              <a:t>of </a:t>
            </a:r>
            <a:r>
              <a:rPr lang="en" sz="2200" spc="-100" smtClean="0"/>
              <a:t>aging</a:t>
            </a:r>
            <a:endParaRPr lang="en-US" sz="2200" spc="-100" smtClean="0"/>
          </a:p>
          <a:p>
            <a:pPr marL="179388" indent="-179388" eaLnBrk="1" hangingPunct="1">
              <a:buFont typeface="Arial" charset="0"/>
              <a:buChar char="•"/>
              <a:defRPr/>
            </a:pPr>
            <a:r>
              <a:rPr lang="en" sz="2200" b="1" spc="-100" smtClean="0">
                <a:solidFill>
                  <a:srgbClr val="0000FF"/>
                </a:solidFill>
              </a:rPr>
              <a:t>P </a:t>
            </a:r>
            <a:r>
              <a:rPr lang="en" sz="2200" spc="-100" dirty="0" smtClean="0"/>
              <a:t>- </a:t>
            </a:r>
            <a:r>
              <a:rPr lang="en" sz="2200" spc="-100" dirty="0" err="1" smtClean="0"/>
              <a:t>progressive </a:t>
            </a:r>
            <a:r>
              <a:rPr lang="en" sz="2200" spc="-100" dirty="0" smtClean="0"/>
              <a:t>- </a:t>
            </a:r>
            <a:r>
              <a:rPr lang="en" sz="2200" spc="-100" dirty="0" err="1" smtClean="0"/>
              <a:t>changes</a:t>
            </a:r>
            <a:r>
              <a:rPr lang="en" sz="2200" spc="-100" dirty="0" smtClean="0"/>
              <a:t> </a:t>
            </a:r>
            <a:r>
              <a:rPr lang="en" sz="2200" spc="-100" dirty="0" err="1" smtClean="0"/>
              <a:t>se</a:t>
            </a:r>
            <a:r>
              <a:rPr lang="en" sz="2200" spc="-100" dirty="0" smtClean="0"/>
              <a:t> </a:t>
            </a:r>
            <a:r>
              <a:rPr lang="en" sz="2200" spc="-100" dirty="0" err="1" smtClean="0"/>
              <a:t>are happening</a:t>
            </a:r>
            <a:r>
              <a:rPr lang="en" sz="2200" spc="-100" dirty="0" smtClean="0"/>
              <a:t> </a:t>
            </a:r>
            <a:r>
              <a:rPr lang="en" sz="2200" spc="-100" dirty="0" err="1" smtClean="0"/>
              <a:t>gradually </a:t>
            </a:r>
            <a:r>
              <a:rPr lang="en" sz="2200" spc="-100" dirty="0" smtClean="0"/>
              <a:t>and </a:t>
            </a:r>
            <a:r>
              <a:rPr lang="en" sz="2200" spc="-100" dirty="0" err="1" smtClean="0"/>
              <a:t>unstoppably</a:t>
            </a:r>
            <a:endParaRPr lang="en-US" sz="2200" spc="-100" dirty="0" smtClean="0"/>
          </a:p>
          <a:p>
            <a:pPr marL="179388" indent="-179388" eaLnBrk="1" hangingPunct="1">
              <a:buFont typeface="Arial" charset="0"/>
              <a:buChar char="•"/>
              <a:defRPr/>
            </a:pPr>
            <a:r>
              <a:rPr lang="sr-Latn-RS" sz="2200" b="1" spc="-100" smtClean="0">
                <a:solidFill>
                  <a:srgbClr val="0000FF"/>
                </a:solidFill>
              </a:rPr>
              <a:t>I-</a:t>
            </a:r>
            <a:r>
              <a:rPr lang="en" sz="2200" b="1" spc="-100" smtClean="0">
                <a:solidFill>
                  <a:srgbClr val="0000FF"/>
                </a:solidFill>
              </a:rPr>
              <a:t> </a:t>
            </a:r>
            <a:r>
              <a:rPr lang="en" sz="2200" spc="-100" smtClean="0"/>
              <a:t>internal </a:t>
            </a:r>
            <a:r>
              <a:rPr lang="en" sz="2200" spc="-100" dirty="0" smtClean="0"/>
              <a:t>- </a:t>
            </a:r>
            <a:r>
              <a:rPr lang="en" sz="2200" spc="-100" dirty="0" err="1" smtClean="0"/>
              <a:t>happens</a:t>
            </a:r>
            <a:r>
              <a:rPr lang="en" sz="2200" spc="-100" dirty="0" smtClean="0"/>
              <a:t> </a:t>
            </a:r>
            <a:r>
              <a:rPr lang="en" sz="2200" spc="-100" dirty="0" err="1" smtClean="0"/>
              <a:t>se</a:t>
            </a:r>
            <a:r>
              <a:rPr lang="en" sz="2200" spc="-100" dirty="0" smtClean="0"/>
              <a:t> </a:t>
            </a:r>
            <a:r>
              <a:rPr lang="en" sz="2200" spc="-100" dirty="0" err="1" smtClean="0"/>
              <a:t>inside of</a:t>
            </a:r>
            <a:r>
              <a:rPr lang="en" sz="2200" spc="-100" dirty="0" smtClean="0"/>
              <a:t> </a:t>
            </a:r>
            <a:r>
              <a:rPr lang="en" sz="2200" spc="-100" dirty="0" err="1" smtClean="0"/>
              <a:t>bodies</a:t>
            </a:r>
            <a:r>
              <a:rPr lang="en" sz="2200" spc="-100" dirty="0" smtClean="0"/>
              <a:t> </a:t>
            </a:r>
            <a:r>
              <a:rPr lang="en" sz="2200" spc="-100" dirty="0" err="1" smtClean="0"/>
              <a:t>or</a:t>
            </a:r>
            <a:r>
              <a:rPr lang="en" sz="2200" spc="-100" dirty="0" smtClean="0"/>
              <a:t> </a:t>
            </a:r>
            <a:r>
              <a:rPr lang="en" sz="2200" spc="-100" err="1" smtClean="0"/>
              <a:t>without</a:t>
            </a:r>
            <a:r>
              <a:rPr lang="en" sz="2200" spc="-100" smtClean="0"/>
              <a:t> </a:t>
            </a:r>
            <a:r>
              <a:rPr lang="sr-Latn-RS" sz="2200" spc="-100" smtClean="0"/>
              <a:t>the </a:t>
            </a:r>
            <a:r>
              <a:rPr lang="en" sz="2200" spc="-100" smtClean="0"/>
              <a:t>influence </a:t>
            </a:r>
            <a:r>
              <a:rPr lang="sr-Latn-RS" sz="2200" spc="-100" smtClean="0"/>
              <a:t>of s</a:t>
            </a:r>
            <a:r>
              <a:rPr lang="en" sz="2200" spc="-100" smtClean="0"/>
              <a:t>urroundings</a:t>
            </a:r>
            <a:endParaRPr lang="en-US" sz="2200" spc="-100" dirty="0" smtClean="0"/>
          </a:p>
          <a:p>
            <a:pPr marL="179388" indent="-179388" eaLnBrk="1" hangingPunct="1">
              <a:buFont typeface="Arial" charset="0"/>
              <a:buChar char="•"/>
              <a:defRPr/>
            </a:pPr>
            <a:r>
              <a:rPr lang="sr-Latn-RS" sz="2200" b="1" spc="-100" dirty="0">
                <a:solidFill>
                  <a:srgbClr val="0000FF"/>
                </a:solidFill>
              </a:rPr>
              <a:t>D</a:t>
            </a:r>
            <a:r>
              <a:rPr lang="en" sz="2200" b="1" spc="-100" smtClean="0">
                <a:solidFill>
                  <a:srgbClr val="0000FF"/>
                </a:solidFill>
              </a:rPr>
              <a:t> </a:t>
            </a:r>
            <a:r>
              <a:rPr lang="en" sz="2200" spc="-100" dirty="0" smtClean="0"/>
              <a:t>– </a:t>
            </a:r>
            <a:r>
              <a:rPr lang="en" sz="2200" spc="-100" dirty="0" err="1" smtClean="0"/>
              <a:t>devastating </a:t>
            </a:r>
            <a:r>
              <a:rPr lang="en" sz="2200" spc="-100" dirty="0" smtClean="0"/>
              <a:t>– </a:t>
            </a:r>
            <a:r>
              <a:rPr lang="en" sz="2200" spc="-100" dirty="0" err="1" smtClean="0"/>
              <a:t>causes</a:t>
            </a:r>
            <a:r>
              <a:rPr lang="en" sz="2200" spc="-100" dirty="0" smtClean="0"/>
              <a:t> </a:t>
            </a:r>
            <a:r>
              <a:rPr lang="en" sz="2200" spc="-100" err="1" smtClean="0"/>
              <a:t>reduction</a:t>
            </a:r>
            <a:r>
              <a:rPr lang="en" sz="2200" spc="-100" smtClean="0"/>
              <a:t> </a:t>
            </a:r>
            <a:r>
              <a:rPr lang="sr-Latn-RS" sz="2200" spc="-100" smtClean="0"/>
              <a:t>of </a:t>
            </a:r>
            <a:r>
              <a:rPr lang="en" sz="2200" spc="-100" smtClean="0"/>
              <a:t>functional </a:t>
            </a:r>
            <a:r>
              <a:rPr lang="en" sz="2200" spc="-100" dirty="0" err="1" smtClean="0"/>
              <a:t>capacity</a:t>
            </a:r>
            <a:endParaRPr lang="en-US" sz="2200" spc="-100" dirty="0" smtClean="0"/>
          </a:p>
        </p:txBody>
      </p:sp>
      <p:pic>
        <p:nvPicPr>
          <p:cNvPr id="16387" name="Picture 5" descr="http://www.lovethatface.com/files/2013/04/agingface.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48200" y="1089025"/>
            <a:ext cx="4038600" cy="264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388" name="Picture 7" descr="http://missinghumanmanual.com/wp-content/uploads/2011/06/aging-women.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48200" y="3962400"/>
            <a:ext cx="4038600" cy="2743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Title 1"/>
          <p:cNvSpPr>
            <a:spLocks noGrp="1"/>
          </p:cNvSpPr>
          <p:nvPr>
            <p:ph type="title"/>
          </p:nvPr>
        </p:nvSpPr>
        <p:spPr/>
        <p:txBody>
          <a:bodyPr/>
          <a:lstStyle/>
          <a:p>
            <a:r>
              <a:rPr lang="en" altLang="en-US" sz="4000" b="1" smtClean="0">
                <a:solidFill>
                  <a:srgbClr val="0000CC"/>
                </a:solidFill>
              </a:rPr>
              <a:t>Should older people with </a:t>
            </a:r>
            <a:r>
              <a:rPr lang="sr-Latn-RS" altLang="en-US" sz="4000" b="1" smtClean="0">
                <a:solidFill>
                  <a:srgbClr val="0000CC"/>
                </a:solidFill>
              </a:rPr>
              <a:t>tCKD</a:t>
            </a:r>
            <a:r>
              <a:rPr lang="en" altLang="en-US" sz="4000" b="1" smtClean="0">
                <a:solidFill>
                  <a:srgbClr val="0000CC"/>
                </a:solidFill>
              </a:rPr>
              <a:t> be treated?</a:t>
            </a:r>
            <a:endParaRPr lang="en-US" altLang="en-US" sz="4000" b="1" smtClean="0">
              <a:solidFill>
                <a:srgbClr val="0000CC"/>
              </a:solidFill>
            </a:endParaRPr>
          </a:p>
        </p:txBody>
      </p:sp>
      <p:sp>
        <p:nvSpPr>
          <p:cNvPr id="44034" name="Content Placeholder 2"/>
          <p:cNvSpPr>
            <a:spLocks noGrp="1"/>
          </p:cNvSpPr>
          <p:nvPr>
            <p:ph idx="1"/>
          </p:nvPr>
        </p:nvSpPr>
        <p:spPr/>
        <p:txBody>
          <a:bodyPr/>
          <a:lstStyle/>
          <a:p>
            <a:r>
              <a:rPr lang="en" altLang="en-US" smtClean="0"/>
              <a:t>A greater number of associated diseases</a:t>
            </a:r>
          </a:p>
          <a:p>
            <a:r>
              <a:rPr lang="en" altLang="en-US" smtClean="0"/>
              <a:t>Dementia</a:t>
            </a:r>
          </a:p>
          <a:p>
            <a:r>
              <a:rPr lang="en" altLang="en-US" smtClean="0"/>
              <a:t>Harder adaptability to hospital, dialysis</a:t>
            </a:r>
          </a:p>
          <a:p>
            <a:r>
              <a:rPr lang="en" altLang="en-US" smtClean="0"/>
              <a:t>Higher death rate due to infections and CVD</a:t>
            </a:r>
          </a:p>
          <a:p>
            <a:r>
              <a:rPr lang="en" altLang="en-US" smtClean="0"/>
              <a:t>Shorter survival time compared to young</a:t>
            </a:r>
          </a:p>
          <a:p>
            <a:r>
              <a:rPr lang="en" altLang="en-US" smtClean="0"/>
              <a:t>Treatment costs are higher</a:t>
            </a: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Title 1"/>
          <p:cNvSpPr>
            <a:spLocks noGrp="1"/>
          </p:cNvSpPr>
          <p:nvPr>
            <p:ph type="title"/>
          </p:nvPr>
        </p:nvSpPr>
        <p:spPr/>
        <p:txBody>
          <a:bodyPr/>
          <a:lstStyle/>
          <a:p>
            <a:r>
              <a:rPr lang="en" altLang="en-US" b="1" smtClean="0">
                <a:solidFill>
                  <a:srgbClr val="0000CC"/>
                </a:solidFill>
              </a:rPr>
              <a:t>Yet,...</a:t>
            </a:r>
            <a:endParaRPr lang="en-US" altLang="en-US" b="1" smtClean="0">
              <a:solidFill>
                <a:srgbClr val="0000CC"/>
              </a:solidFill>
            </a:endParaRPr>
          </a:p>
        </p:txBody>
      </p:sp>
      <p:sp>
        <p:nvSpPr>
          <p:cNvPr id="45058" name="Content Placeholder 2"/>
          <p:cNvSpPr>
            <a:spLocks noGrp="1"/>
          </p:cNvSpPr>
          <p:nvPr>
            <p:ph idx="1"/>
          </p:nvPr>
        </p:nvSpPr>
        <p:spPr/>
        <p:txBody>
          <a:bodyPr/>
          <a:lstStyle/>
          <a:p>
            <a:pPr marL="179388" indent="-179388">
              <a:spcBef>
                <a:spcPct val="0"/>
              </a:spcBef>
            </a:pPr>
            <a:r>
              <a:rPr lang="en" altLang="en-US" sz="2700" smtClean="0"/>
              <a:t>Treatment of the elderly with </a:t>
            </a:r>
            <a:r>
              <a:rPr lang="sr-Latn-RS" altLang="en-US" sz="2700" smtClean="0"/>
              <a:t>tCKD</a:t>
            </a:r>
            <a:r>
              <a:rPr lang="en" altLang="en-US" sz="2700" smtClean="0"/>
              <a:t> is better and more effective today</a:t>
            </a:r>
          </a:p>
          <a:p>
            <a:pPr marL="179388" indent="-179388">
              <a:spcBef>
                <a:spcPct val="0"/>
              </a:spcBef>
            </a:pPr>
            <a:r>
              <a:rPr lang="en" altLang="en-US" sz="2700" smtClean="0"/>
              <a:t>Chronological age alone is not a reason to deny treatment to a patient with </a:t>
            </a:r>
            <a:r>
              <a:rPr lang="sr-Latn-RS" altLang="en-US" sz="2700" smtClean="0"/>
              <a:t>tCKD</a:t>
            </a:r>
            <a:endParaRPr lang="en" altLang="en-US" sz="2700" smtClean="0"/>
          </a:p>
          <a:p>
            <a:pPr marL="179388" indent="-179388">
              <a:spcBef>
                <a:spcPct val="0"/>
              </a:spcBef>
            </a:pPr>
            <a:r>
              <a:rPr lang="en" altLang="en-US" sz="2700" smtClean="0"/>
              <a:t>In practice, such patients are often denied procedures that can save their lives and enable a better quality of life (dialysis!!!)</a:t>
            </a:r>
          </a:p>
          <a:p>
            <a:pPr marL="179388" indent="-179388">
              <a:spcBef>
                <a:spcPct val="0"/>
              </a:spcBef>
            </a:pPr>
            <a:r>
              <a:rPr lang="en" altLang="en-US" sz="2700" smtClean="0"/>
              <a:t>That is why the so-called biological age</a:t>
            </a:r>
          </a:p>
          <a:p>
            <a:pPr marL="179388" indent="-179388">
              <a:spcBef>
                <a:spcPct val="0"/>
              </a:spcBef>
            </a:pPr>
            <a:r>
              <a:rPr lang="en" altLang="en-US" sz="2700" smtClean="0"/>
              <a:t>For the survival of these patients, the crucial importance may not be biological age, but social and psychological support</a:t>
            </a:r>
            <a:endParaRPr lang="en-US" altLang="en-US" sz="2700" smtClean="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p:txBody>
          <a:bodyPr/>
          <a:lstStyle/>
          <a:p>
            <a:pPr>
              <a:defRPr/>
            </a:pPr>
            <a:r>
              <a:rPr lang="en" b="1" spc="-100" smtClean="0">
                <a:solidFill>
                  <a:srgbClr val="0000CC"/>
                </a:solidFill>
              </a:rPr>
              <a:t>Old</a:t>
            </a:r>
            <a:r>
              <a:rPr lang="sr-Latn-RS" b="1" spc="-100" smtClean="0">
                <a:solidFill>
                  <a:srgbClr val="0000CC"/>
                </a:solidFill>
              </a:rPr>
              <a:t> </a:t>
            </a:r>
            <a:r>
              <a:rPr lang="en" b="1" spc="-100" smtClean="0">
                <a:solidFill>
                  <a:srgbClr val="0000CC"/>
                </a:solidFill>
              </a:rPr>
              <a:t>and transplantation</a:t>
            </a:r>
            <a:endParaRPr lang="en-US" b="1" spc="-100" dirty="0" smtClean="0">
              <a:solidFill>
                <a:srgbClr val="0000CC"/>
              </a:solidFill>
            </a:endParaRPr>
          </a:p>
        </p:txBody>
      </p:sp>
      <p:sp>
        <p:nvSpPr>
          <p:cNvPr id="46082" name="Content Placeholder 2"/>
          <p:cNvSpPr>
            <a:spLocks noGrp="1"/>
          </p:cNvSpPr>
          <p:nvPr>
            <p:ph idx="1"/>
          </p:nvPr>
        </p:nvSpPr>
        <p:spPr/>
        <p:txBody>
          <a:bodyPr/>
          <a:lstStyle/>
          <a:p>
            <a:pPr marL="179388" indent="-179388">
              <a:spcBef>
                <a:spcPct val="0"/>
              </a:spcBef>
            </a:pPr>
            <a:r>
              <a:rPr lang="en-US" altLang="en-US" sz="2500" smtClean="0"/>
              <a:t>Old </a:t>
            </a:r>
            <a:r>
              <a:rPr lang="en" altLang="en-US" sz="2500" smtClean="0"/>
              <a:t>people have more complications</a:t>
            </a:r>
          </a:p>
          <a:p>
            <a:pPr marL="179388" indent="-179388">
              <a:spcBef>
                <a:spcPct val="0"/>
              </a:spcBef>
            </a:pPr>
            <a:r>
              <a:rPr lang="en" altLang="en-US" sz="2500" smtClean="0"/>
              <a:t>They have a lower survival rate</a:t>
            </a:r>
          </a:p>
          <a:p>
            <a:pPr marL="179388" indent="-179388">
              <a:spcBef>
                <a:spcPct val="0"/>
              </a:spcBef>
            </a:pPr>
            <a:r>
              <a:rPr lang="en" altLang="en-US" sz="2500" smtClean="0"/>
              <a:t>They are a high-risk patient population (higher number of comorbidities)</a:t>
            </a:r>
            <a:endParaRPr lang="sr-Cyrl-CS" altLang="en-US" sz="2500" smtClean="0"/>
          </a:p>
          <a:p>
            <a:pPr marL="179388" indent="-179388">
              <a:spcBef>
                <a:spcPct val="0"/>
              </a:spcBef>
            </a:pPr>
            <a:r>
              <a:rPr lang="en" altLang="en-US" sz="2500" smtClean="0"/>
              <a:t>They require a greater number of analyses and tests (anamnesis, ECG, stress echocardiography, echocardiography, angiography, Doppler ultrasound of the femoral blood vessels, ...)</a:t>
            </a:r>
          </a:p>
          <a:p>
            <a:pPr marL="179388" indent="-179388">
              <a:spcBef>
                <a:spcPct val="0"/>
              </a:spcBef>
            </a:pPr>
            <a:r>
              <a:rPr lang="en" altLang="en-US" sz="2500" smtClean="0"/>
              <a:t>Quitting smoking, normalizing lipids</a:t>
            </a:r>
          </a:p>
          <a:p>
            <a:pPr marL="179388" indent="-179388">
              <a:spcBef>
                <a:spcPct val="0"/>
              </a:spcBef>
            </a:pPr>
            <a:r>
              <a:rPr lang="en" altLang="en-US" sz="2500" smtClean="0">
                <a:solidFill>
                  <a:srgbClr val="FF0000"/>
                </a:solidFill>
              </a:rPr>
              <a:t>Contraindications </a:t>
            </a:r>
            <a:r>
              <a:rPr lang="en" altLang="en-US" sz="2500" smtClean="0"/>
              <a:t>for KT is serious cerebrovascular disease, peripheral artery disease, as well as EF LV less than 35%</a:t>
            </a:r>
            <a:endParaRPr lang="en-US" altLang="en-US" sz="2500" smtClean="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Title 1"/>
          <p:cNvSpPr>
            <a:spLocks noGrp="1"/>
          </p:cNvSpPr>
          <p:nvPr>
            <p:ph type="title"/>
          </p:nvPr>
        </p:nvSpPr>
        <p:spPr>
          <a:xfrm>
            <a:off x="457200" y="228600"/>
            <a:ext cx="8229600" cy="1020763"/>
          </a:xfrm>
        </p:spPr>
        <p:txBody>
          <a:bodyPr/>
          <a:lstStyle/>
          <a:p>
            <a:r>
              <a:rPr lang="en" altLang="en-US" sz="4000" b="1" smtClean="0">
                <a:solidFill>
                  <a:srgbClr val="0000FF"/>
                </a:solidFill>
              </a:rPr>
              <a:t>Immune system and immunosuppression</a:t>
            </a:r>
            <a:endParaRPr lang="en-US" altLang="en-US" sz="4000" b="1" smtClean="0">
              <a:solidFill>
                <a:srgbClr val="0000FF"/>
              </a:solidFill>
            </a:endParaRPr>
          </a:p>
        </p:txBody>
      </p:sp>
      <p:sp>
        <p:nvSpPr>
          <p:cNvPr id="47106" name="Content Placeholder 2"/>
          <p:cNvSpPr>
            <a:spLocks noGrp="1"/>
          </p:cNvSpPr>
          <p:nvPr>
            <p:ph idx="1"/>
          </p:nvPr>
        </p:nvSpPr>
        <p:spPr>
          <a:xfrm>
            <a:off x="457200" y="1371600"/>
            <a:ext cx="8229600" cy="5029200"/>
          </a:xfrm>
        </p:spPr>
        <p:txBody>
          <a:bodyPr/>
          <a:lstStyle/>
          <a:p>
            <a:pPr marL="0" indent="0">
              <a:spcBef>
                <a:spcPct val="0"/>
              </a:spcBef>
            </a:pPr>
            <a:r>
              <a:rPr lang="en" altLang="en-US" sz="3000" smtClean="0"/>
              <a:t> Changes in the immune system (immunological aging)</a:t>
            </a:r>
          </a:p>
          <a:p>
            <a:pPr marL="0" indent="0">
              <a:spcBef>
                <a:spcPct val="0"/>
              </a:spcBef>
            </a:pPr>
            <a:r>
              <a:rPr lang="en" altLang="en-US" sz="3000" smtClean="0"/>
              <a:t> Decreased number of B cells, change in antibody response to antigens, decrease in circulating T-cells, …</a:t>
            </a:r>
          </a:p>
          <a:p>
            <a:pPr marL="0" indent="0">
              <a:spcBef>
                <a:spcPct val="0"/>
              </a:spcBef>
            </a:pPr>
            <a:r>
              <a:rPr lang="en" altLang="en-US" sz="3000" smtClean="0"/>
              <a:t> Reduced immune activity in the elderly results in fewer episodes of graft rejection (10-20% with cyclosporine, 30-40% in younger people)</a:t>
            </a:r>
          </a:p>
          <a:p>
            <a:pPr marL="0" indent="0">
              <a:spcBef>
                <a:spcPct val="0"/>
              </a:spcBef>
            </a:pPr>
            <a:r>
              <a:rPr lang="en" altLang="en-US" sz="3000" smtClean="0"/>
              <a:t> Due to the tendency to infections, the mortality of these patients is higher</a:t>
            </a:r>
            <a:endParaRPr lang="en-US" altLang="en-US" sz="3000" smtClean="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sz="4000" b="1" spc="-100">
                <a:solidFill>
                  <a:srgbClr val="0000CC"/>
                </a:solidFill>
              </a:rPr>
              <a:t>Selection of old patients for transplantation</a:t>
            </a:r>
            <a:endParaRPr lang="en-US" sz="4000" b="1" spc="-100" dirty="0"/>
          </a:p>
        </p:txBody>
      </p:sp>
      <p:sp>
        <p:nvSpPr>
          <p:cNvPr id="48130" name="Content Placeholder 2"/>
          <p:cNvSpPr>
            <a:spLocks noGrp="1"/>
          </p:cNvSpPr>
          <p:nvPr>
            <p:ph idx="1"/>
          </p:nvPr>
        </p:nvSpPr>
        <p:spPr>
          <a:xfrm>
            <a:off x="457200" y="1600200"/>
            <a:ext cx="8229600" cy="4724400"/>
          </a:xfrm>
        </p:spPr>
        <p:txBody>
          <a:bodyPr/>
          <a:lstStyle/>
          <a:p>
            <a:r>
              <a:rPr lang="en" altLang="en-US" sz="2500" smtClean="0"/>
              <a:t>In men, rule out prostate disease</a:t>
            </a:r>
          </a:p>
          <a:p>
            <a:r>
              <a:rPr lang="en" altLang="en-US" sz="2500" smtClean="0"/>
              <a:t>Cholecystitis</a:t>
            </a:r>
          </a:p>
          <a:p>
            <a:r>
              <a:rPr lang="en" altLang="en-US" sz="2500" smtClean="0"/>
              <a:t>Diverticulitis</a:t>
            </a:r>
          </a:p>
          <a:p>
            <a:r>
              <a:rPr lang="en" altLang="en-US" sz="2500" smtClean="0"/>
              <a:t>Colon perforation (barium enema and colonoscopy)</a:t>
            </a:r>
          </a:p>
          <a:p>
            <a:r>
              <a:rPr lang="en" altLang="en-US" sz="2500" smtClean="0"/>
              <a:t>Patients with a tumor, without recurrence for a year (lung, breast, intestines), are considered curable (not skin).</a:t>
            </a:r>
          </a:p>
          <a:p>
            <a:r>
              <a:rPr lang="en" altLang="en-US" sz="2500" i="1" smtClean="0"/>
              <a:t>Alzheimer</a:t>
            </a:r>
            <a:r>
              <a:rPr lang="en" altLang="en-US" sz="2500" smtClean="0"/>
              <a:t>'s disease , multiple cerebral infarctions, physical handicaps, hemiplegics, and inability to feed themselves, walk, or take care of themselves are not considered for transplantation </a:t>
            </a:r>
            <a:endParaRPr lang="en-US" altLang="en-US" sz="2500" smtClean="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Title 4"/>
          <p:cNvSpPr>
            <a:spLocks noGrp="1"/>
          </p:cNvSpPr>
          <p:nvPr>
            <p:ph type="title"/>
          </p:nvPr>
        </p:nvSpPr>
        <p:spPr/>
        <p:txBody>
          <a:bodyPr/>
          <a:lstStyle/>
          <a:p>
            <a:r>
              <a:rPr lang="en" altLang="en-US" sz="3200" b="1" smtClean="0">
                <a:solidFill>
                  <a:srgbClr val="0000CC"/>
                </a:solidFill>
              </a:rPr>
              <a:t>Transplantation and survival kidneys in the elderly</a:t>
            </a:r>
          </a:p>
        </p:txBody>
      </p:sp>
      <p:sp>
        <p:nvSpPr>
          <p:cNvPr id="49154" name="Content Placeholder 5"/>
          <p:cNvSpPr>
            <a:spLocks noGrp="1"/>
          </p:cNvSpPr>
          <p:nvPr>
            <p:ph idx="1"/>
          </p:nvPr>
        </p:nvSpPr>
        <p:spPr>
          <a:xfrm>
            <a:off x="457200" y="1600200"/>
            <a:ext cx="8229600" cy="4724400"/>
          </a:xfrm>
        </p:spPr>
        <p:txBody>
          <a:bodyPr/>
          <a:lstStyle/>
          <a:p>
            <a:r>
              <a:rPr lang="en" altLang="en-US" sz="2700" smtClean="0"/>
              <a:t>In the 1980s, people over 45 were considered a high-risk group</a:t>
            </a:r>
          </a:p>
          <a:p>
            <a:r>
              <a:rPr lang="en" altLang="en-US" sz="2700" smtClean="0"/>
              <a:t>Only 1% of transplant recipients are over 70 years old</a:t>
            </a:r>
          </a:p>
          <a:p>
            <a:r>
              <a:rPr lang="en" altLang="en-US" sz="2700" smtClean="0"/>
              <a:t>In 1999, 2.2% of the elderly were transplanted in Australia, 2.5% in Italy, 2.1% in France, 5.8% in Canada, 30.4% in Norway, and 19.5% in Switzerland.</a:t>
            </a:r>
          </a:p>
          <a:p>
            <a:r>
              <a:rPr lang="en" altLang="en-US" sz="2700" smtClean="0"/>
              <a:t>Survival of transplant patients in the USA between 50 and 59 is 22%, between 60 and 64. year 10, 5%, and between 65 and 69. year 8%</a:t>
            </a: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Title 1"/>
          <p:cNvSpPr>
            <a:spLocks noGrp="1"/>
          </p:cNvSpPr>
          <p:nvPr>
            <p:ph type="title"/>
          </p:nvPr>
        </p:nvSpPr>
        <p:spPr/>
        <p:txBody>
          <a:bodyPr/>
          <a:lstStyle/>
          <a:p>
            <a:r>
              <a:rPr lang="en" altLang="en-US" sz="3600" b="1" smtClean="0">
                <a:solidFill>
                  <a:srgbClr val="0000FF"/>
                </a:solidFill>
              </a:rPr>
              <a:t>Morbidity and mortality in older patients after transplantation</a:t>
            </a:r>
            <a:endParaRPr lang="en-US" altLang="en-US" sz="3600" b="1" smtClean="0">
              <a:solidFill>
                <a:srgbClr val="0000FF"/>
              </a:solidFill>
            </a:endParaRPr>
          </a:p>
        </p:txBody>
      </p:sp>
      <p:sp>
        <p:nvSpPr>
          <p:cNvPr id="50178" name="Content Placeholder 2"/>
          <p:cNvSpPr>
            <a:spLocks noGrp="1"/>
          </p:cNvSpPr>
          <p:nvPr>
            <p:ph idx="1"/>
          </p:nvPr>
        </p:nvSpPr>
        <p:spPr/>
        <p:txBody>
          <a:bodyPr/>
          <a:lstStyle/>
          <a:p>
            <a:pPr marL="179388" indent="-179388">
              <a:spcBef>
                <a:spcPct val="0"/>
              </a:spcBef>
            </a:pPr>
            <a:r>
              <a:rPr lang="en" altLang="en-US" sz="2300" smtClean="0">
                <a:solidFill>
                  <a:srgbClr val="0000CC"/>
                </a:solidFill>
              </a:rPr>
              <a:t>The results of different studies are contradictory</a:t>
            </a:r>
          </a:p>
          <a:p>
            <a:pPr marL="179388" indent="-179388">
              <a:spcBef>
                <a:spcPct val="0"/>
              </a:spcBef>
            </a:pPr>
            <a:r>
              <a:rPr lang="en" altLang="en-US" sz="2300" smtClean="0"/>
              <a:t>Mortality is 9% lower in older patients who have already been transplanted</a:t>
            </a:r>
          </a:p>
          <a:p>
            <a:pPr marL="179388" indent="-179388">
              <a:spcBef>
                <a:spcPct val="0"/>
              </a:spcBef>
            </a:pPr>
            <a:r>
              <a:rPr lang="en" altLang="en-US" sz="2300" smtClean="0"/>
              <a:t>All known causes of death are more common in patients who were on the waiting list, except for malignant diseases, which are 25% more common in transplant recipients.</a:t>
            </a:r>
          </a:p>
          <a:p>
            <a:pPr marL="179388" indent="-179388">
              <a:spcBef>
                <a:spcPct val="0"/>
              </a:spcBef>
            </a:pPr>
            <a:r>
              <a:rPr lang="en" altLang="en-US" sz="2300" smtClean="0"/>
              <a:t>Less increase in CVD in the elderly after transplantation, compared to those on dialysis</a:t>
            </a:r>
          </a:p>
          <a:p>
            <a:pPr marL="179388" indent="-179388">
              <a:spcBef>
                <a:spcPct val="0"/>
              </a:spcBef>
            </a:pPr>
            <a:r>
              <a:rPr lang="en" altLang="en-US" sz="2300" smtClean="0"/>
              <a:t>Survival of elderly transplant patients is better compared to those receiving dialysis</a:t>
            </a:r>
          </a:p>
          <a:p>
            <a:pPr marL="179388" indent="-179388">
              <a:spcBef>
                <a:spcPct val="0"/>
              </a:spcBef>
            </a:pPr>
            <a:r>
              <a:rPr lang="en" altLang="en-US" sz="2300" smtClean="0"/>
              <a:t>Elderly patients in the first year after transplantation spend more time in the hospital compared to younger transplanted persons</a:t>
            </a:r>
            <a:endParaRPr lang="en-US" altLang="en-US" sz="2300" smtClean="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Title 1"/>
          <p:cNvSpPr>
            <a:spLocks noGrp="1"/>
          </p:cNvSpPr>
          <p:nvPr>
            <p:ph type="title"/>
          </p:nvPr>
        </p:nvSpPr>
        <p:spPr>
          <a:xfrm>
            <a:off x="457200" y="76200"/>
            <a:ext cx="8229600" cy="1143000"/>
          </a:xfrm>
        </p:spPr>
        <p:txBody>
          <a:bodyPr/>
          <a:lstStyle/>
          <a:p>
            <a:r>
              <a:rPr lang="en" altLang="en-US" sz="4200" b="1" smtClean="0">
                <a:solidFill>
                  <a:srgbClr val="0000CC"/>
                </a:solidFill>
              </a:rPr>
              <a:t>Incidence of elderly people</a:t>
            </a:r>
            <a:endParaRPr lang="en-US" altLang="en-US" sz="4200" b="1" smtClean="0">
              <a:solidFill>
                <a:srgbClr val="0000CC"/>
              </a:solidFill>
            </a:endParaRPr>
          </a:p>
        </p:txBody>
      </p:sp>
      <p:sp>
        <p:nvSpPr>
          <p:cNvPr id="17410" name="Content Placeholder 2"/>
          <p:cNvSpPr>
            <a:spLocks noGrp="1"/>
          </p:cNvSpPr>
          <p:nvPr>
            <p:ph sz="half" idx="1"/>
          </p:nvPr>
        </p:nvSpPr>
        <p:spPr>
          <a:xfrm>
            <a:off x="228600" y="1371600"/>
            <a:ext cx="4267200" cy="5181600"/>
          </a:xfrm>
        </p:spPr>
        <p:txBody>
          <a:bodyPr/>
          <a:lstStyle/>
          <a:p>
            <a:pPr marL="90488" indent="-90488"/>
            <a:r>
              <a:rPr lang="en" altLang="en-US" sz="2100" smtClean="0"/>
              <a:t>In 1900, 4% of the population in Western Europe and the USA was over 65 years old</a:t>
            </a:r>
          </a:p>
          <a:p>
            <a:pPr marL="90488" indent="-90488"/>
            <a:r>
              <a:rPr lang="en" altLang="en-US" sz="2100" smtClean="0"/>
              <a:t>In 20 years, 8.3% (58 million) of the European and 6.7% (24 million) of the North American population will be older than 75 years</a:t>
            </a:r>
          </a:p>
          <a:p>
            <a:pPr marL="90488" indent="-90488"/>
            <a:r>
              <a:rPr lang="sr-Latn-RS" altLang="en-US" sz="2100" smtClean="0"/>
              <a:t> </a:t>
            </a:r>
            <a:r>
              <a:rPr lang="en" altLang="en-US" sz="2100" smtClean="0"/>
              <a:t>In Asia, in 2020, 134 million people will be over 65 years old</a:t>
            </a:r>
          </a:p>
          <a:p>
            <a:pPr marL="90488" indent="-90488"/>
            <a:r>
              <a:rPr lang="sr-Latn-RS" altLang="en-US" sz="2100" smtClean="0"/>
              <a:t> </a:t>
            </a:r>
            <a:r>
              <a:rPr lang="en" altLang="en-US" sz="2100" smtClean="0"/>
              <a:t>Mortality of men and women is approximately equal up to the age of 65</a:t>
            </a:r>
          </a:p>
          <a:p>
            <a:pPr marL="90488" indent="-90488"/>
            <a:r>
              <a:rPr lang="sr-Latn-RS" altLang="en-US" sz="2100" smtClean="0"/>
              <a:t> </a:t>
            </a:r>
            <a:r>
              <a:rPr lang="en" altLang="en-US" sz="2100" smtClean="0"/>
              <a:t>Over the age of 65, men die eight times more often than women</a:t>
            </a:r>
            <a:endParaRPr lang="en-US" altLang="en-US" sz="2100" smtClean="0"/>
          </a:p>
        </p:txBody>
      </p:sp>
      <p:pic>
        <p:nvPicPr>
          <p:cNvPr id="17411" name="Picture 5" descr="http://elgl.org/wp-content/uploads/2015/10/2.-Aging-Population.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48200" y="1600200"/>
            <a:ext cx="4267200" cy="480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Title 1"/>
          <p:cNvSpPr>
            <a:spLocks noGrp="1"/>
          </p:cNvSpPr>
          <p:nvPr>
            <p:ph type="title"/>
          </p:nvPr>
        </p:nvSpPr>
        <p:spPr>
          <a:xfrm>
            <a:off x="457200" y="274638"/>
            <a:ext cx="8229600" cy="792162"/>
          </a:xfrm>
        </p:spPr>
        <p:txBody>
          <a:bodyPr/>
          <a:lstStyle/>
          <a:p>
            <a:pPr eaLnBrk="1" hangingPunct="1"/>
            <a:r>
              <a:rPr lang="en" altLang="en-US" sz="4000" b="1" smtClean="0">
                <a:solidFill>
                  <a:srgbClr val="0000CC"/>
                </a:solidFill>
              </a:rPr>
              <a:t>Aging, disease or physiology ?</a:t>
            </a:r>
            <a:endParaRPr lang="en-US" altLang="en-US" sz="4000" b="1" smtClean="0">
              <a:solidFill>
                <a:srgbClr val="0000CC"/>
              </a:solidFill>
            </a:endParaRPr>
          </a:p>
        </p:txBody>
      </p:sp>
      <p:sp>
        <p:nvSpPr>
          <p:cNvPr id="18434" name="Content Placeholder 2"/>
          <p:cNvSpPr>
            <a:spLocks noGrp="1"/>
          </p:cNvSpPr>
          <p:nvPr>
            <p:ph sz="half" idx="1"/>
          </p:nvPr>
        </p:nvSpPr>
        <p:spPr>
          <a:xfrm>
            <a:off x="152400" y="1143000"/>
            <a:ext cx="4800600" cy="5486400"/>
          </a:xfrm>
        </p:spPr>
        <p:txBody>
          <a:bodyPr/>
          <a:lstStyle/>
          <a:p>
            <a:pPr marL="90488" indent="-90488" eaLnBrk="1" hangingPunct="1"/>
            <a:r>
              <a:rPr lang="sr-Latn-RS" altLang="en-US" sz="2300" smtClean="0"/>
              <a:t> </a:t>
            </a:r>
            <a:r>
              <a:rPr lang="en" altLang="en-US" sz="2300" smtClean="0"/>
              <a:t>Aging is the result of anatomical and functional changes in all organs and should be distinguished from disease</a:t>
            </a:r>
            <a:endParaRPr lang="hr-HR" altLang="en-US" sz="2300" smtClean="0"/>
          </a:p>
          <a:p>
            <a:pPr marL="90488" indent="-90488" eaLnBrk="1" hangingPunct="1"/>
            <a:r>
              <a:rPr lang="sr-Latn-RS" altLang="en-US" sz="2300" smtClean="0"/>
              <a:t> </a:t>
            </a:r>
            <a:r>
              <a:rPr lang="en" altLang="en-US" sz="2300" smtClean="0"/>
              <a:t>Not all elderly people have to suffer from age-related diseases</a:t>
            </a:r>
          </a:p>
          <a:p>
            <a:pPr marL="90488" indent="-90488" eaLnBrk="1" hangingPunct="1"/>
            <a:r>
              <a:rPr lang="sr-Latn-RS" altLang="en-US" sz="2300" smtClean="0"/>
              <a:t> </a:t>
            </a:r>
            <a:r>
              <a:rPr lang="en" altLang="en-US" sz="2300" smtClean="0"/>
              <a:t>The kidneys of old people </a:t>
            </a:r>
            <a:r>
              <a:rPr lang="sr-Latn-RS" altLang="en-US" sz="2300" smtClean="0"/>
              <a:t>can</a:t>
            </a:r>
            <a:r>
              <a:rPr lang="en" altLang="en-US" sz="2300" smtClean="0"/>
              <a:t> maintain homeostasis but have a reduced ability to adapt to the load (nephrotoxic drugs).</a:t>
            </a:r>
          </a:p>
          <a:p>
            <a:pPr marL="90488" indent="-90488" eaLnBrk="1" hangingPunct="1"/>
            <a:r>
              <a:rPr lang="sr-Latn-RS" altLang="en-US" sz="2300" smtClean="0"/>
              <a:t> </a:t>
            </a:r>
            <a:r>
              <a:rPr lang="en" altLang="en-US" sz="2300" smtClean="0"/>
              <a:t>One of the leading health problems is the reduction of the functional capacity of the kidneys</a:t>
            </a:r>
          </a:p>
        </p:txBody>
      </p:sp>
      <p:pic>
        <p:nvPicPr>
          <p:cNvPr id="18435" name="Content Placeholder 4"/>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a:xfrm>
            <a:off x="5029200" y="1295400"/>
            <a:ext cx="3962400" cy="5334000"/>
          </a:xfr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9457" name="Rectangle 2"/>
          <p:cNvSpPr>
            <a:spLocks noGrp="1" noChangeArrowheads="1"/>
          </p:cNvSpPr>
          <p:nvPr>
            <p:ph type="title"/>
          </p:nvPr>
        </p:nvSpPr>
        <p:spPr>
          <a:xfrm>
            <a:off x="152400" y="152400"/>
            <a:ext cx="8915400" cy="762000"/>
          </a:xfrm>
        </p:spPr>
        <p:txBody>
          <a:bodyPr/>
          <a:lstStyle/>
          <a:p>
            <a:pPr eaLnBrk="1" hangingPunct="1"/>
            <a:r>
              <a:rPr lang="en" altLang="en-US" sz="3000" b="1" smtClean="0">
                <a:solidFill>
                  <a:srgbClr val="0000CC"/>
                </a:solidFill>
              </a:rPr>
              <a:t>Changes in kidney function as a result of aging</a:t>
            </a:r>
          </a:p>
        </p:txBody>
      </p:sp>
      <p:sp>
        <p:nvSpPr>
          <p:cNvPr id="19458" name="Rectangle 3"/>
          <p:cNvSpPr>
            <a:spLocks noGrp="1" noChangeArrowheads="1"/>
          </p:cNvSpPr>
          <p:nvPr>
            <p:ph type="body" sz="half" idx="1"/>
          </p:nvPr>
        </p:nvSpPr>
        <p:spPr>
          <a:xfrm>
            <a:off x="152400" y="990600"/>
            <a:ext cx="4648200" cy="5638800"/>
          </a:xfrm>
        </p:spPr>
        <p:txBody>
          <a:bodyPr/>
          <a:lstStyle/>
          <a:p>
            <a:pPr marL="90488" indent="-90488" eaLnBrk="1" hangingPunct="1">
              <a:lnSpc>
                <a:spcPct val="90000"/>
              </a:lnSpc>
            </a:pPr>
            <a:r>
              <a:rPr lang="sr-Latn-RS" altLang="en-US" sz="2300" smtClean="0"/>
              <a:t> </a:t>
            </a:r>
            <a:r>
              <a:rPr lang="en" altLang="en-US" sz="2300" smtClean="0"/>
              <a:t>With aging, up to 50% of kidney function is lost in 80 years</a:t>
            </a:r>
            <a:endParaRPr lang="sr-Latn-CS" altLang="en-US" sz="2300" smtClean="0"/>
          </a:p>
          <a:p>
            <a:pPr marL="90488" indent="-90488" eaLnBrk="1" hangingPunct="1">
              <a:lnSpc>
                <a:spcPct val="90000"/>
              </a:lnSpc>
            </a:pPr>
            <a:r>
              <a:rPr lang="sr-Latn-RS" altLang="en-US" sz="2300" smtClean="0"/>
              <a:t> </a:t>
            </a:r>
            <a:r>
              <a:rPr lang="en" altLang="en-US" sz="2300" smtClean="0"/>
              <a:t>Kidney mass decreases by 20% between the ages of 40 and 80 (250 g at 60 and 190 g at 80</a:t>
            </a:r>
            <a:r>
              <a:rPr lang="sr-Latn-RS" altLang="en-US" sz="2300" smtClean="0"/>
              <a:t> years</a:t>
            </a:r>
            <a:r>
              <a:rPr lang="en" altLang="en-US" sz="2300" smtClean="0"/>
              <a:t>)</a:t>
            </a:r>
            <a:endParaRPr lang="sr-Latn-CS" altLang="en-US" sz="2300" smtClean="0"/>
          </a:p>
          <a:p>
            <a:pPr marL="90488" indent="-90488" eaLnBrk="1" hangingPunct="1">
              <a:lnSpc>
                <a:spcPct val="90000"/>
              </a:lnSpc>
            </a:pPr>
            <a:r>
              <a:rPr lang="sr-Latn-RS" altLang="en-US" sz="2300" smtClean="0"/>
              <a:t> </a:t>
            </a:r>
            <a:r>
              <a:rPr lang="en" altLang="en-US" sz="2300" smtClean="0"/>
              <a:t>Renal blood flow decreases by about 10% per decade, after the age of 20 (between the ages of 30 and 40, 1200 ml/min, at the age of 80, 600 ml/min )</a:t>
            </a:r>
          </a:p>
          <a:p>
            <a:pPr marL="90488" indent="-90488" eaLnBrk="1" hangingPunct="1">
              <a:lnSpc>
                <a:spcPct val="90000"/>
              </a:lnSpc>
            </a:pPr>
            <a:r>
              <a:rPr lang="sr-Latn-RS" altLang="en-US" sz="2300" smtClean="0"/>
              <a:t> </a:t>
            </a:r>
            <a:r>
              <a:rPr lang="en" altLang="en-US" sz="2300" smtClean="0"/>
              <a:t>Slowed elimination and absorption (7% every decade)</a:t>
            </a:r>
            <a:endParaRPr lang="sr-Latn-CS" altLang="en-US" sz="2300" smtClean="0"/>
          </a:p>
          <a:p>
            <a:pPr marL="90488" indent="-90488" eaLnBrk="1" hangingPunct="1">
              <a:lnSpc>
                <a:spcPct val="90000"/>
              </a:lnSpc>
            </a:pPr>
            <a:r>
              <a:rPr lang="sr-Latn-RS" altLang="en-US" sz="2300" smtClean="0"/>
              <a:t> </a:t>
            </a:r>
            <a:r>
              <a:rPr lang="en" altLang="en-US" sz="2300" smtClean="0"/>
              <a:t>The kidneys of the elderly maintain homeostasis but have a reduced ability to adapt to the load (especially with nephrotoxic drugs).</a:t>
            </a:r>
          </a:p>
        </p:txBody>
      </p:sp>
      <p:pic>
        <p:nvPicPr>
          <p:cNvPr id="19459" name="Picture 4"/>
          <p:cNvPicPr>
            <a:picLocks noGrp="1" noChangeAspect="1" noChangeArrowheads="1"/>
          </p:cNvPicPr>
          <p:nvPr>
            <p:ph type="clipArt" sz="half" idx="2"/>
          </p:nvPr>
        </p:nvPicPr>
        <p:blipFill>
          <a:blip r:embed="rId2">
            <a:extLst>
              <a:ext uri="{28A0092B-C50C-407E-A947-70E740481C1C}">
                <a14:useLocalDpi xmlns:a14="http://schemas.microsoft.com/office/drawing/2010/main" val="0"/>
              </a:ext>
            </a:extLst>
          </a:blip>
          <a:srcRect/>
          <a:stretch>
            <a:fillRect/>
          </a:stretch>
        </p:blipFill>
        <p:spPr>
          <a:xfrm>
            <a:off x="4949825" y="990600"/>
            <a:ext cx="4041775" cy="5638800"/>
          </a:xfr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rtlCol="0">
            <a:normAutofit fontScale="90000"/>
          </a:bodyPr>
          <a:lstStyle/>
          <a:p>
            <a:pPr eaLnBrk="1" fontAlgn="auto" hangingPunct="1">
              <a:spcAft>
                <a:spcPts val="0"/>
              </a:spcAft>
              <a:defRPr/>
            </a:pPr>
            <a:r>
              <a:rPr lang="en" sz="4000" b="1" dirty="0" smtClean="0">
                <a:solidFill>
                  <a:srgbClr val="0000CC"/>
                </a:solidFill>
              </a:rPr>
              <a:t>Clinical symptoms of urinary tract diseases</a:t>
            </a:r>
            <a:endParaRPr lang="en-US" sz="4000" b="1" dirty="0" smtClean="0">
              <a:solidFill>
                <a:srgbClr val="0000CC"/>
              </a:solidFill>
            </a:endParaRPr>
          </a:p>
        </p:txBody>
      </p:sp>
      <p:sp>
        <p:nvSpPr>
          <p:cNvPr id="20482" name="Rectangle 3"/>
          <p:cNvSpPr>
            <a:spLocks noGrp="1" noChangeArrowheads="1"/>
          </p:cNvSpPr>
          <p:nvPr>
            <p:ph type="body" sz="half" idx="1"/>
          </p:nvPr>
        </p:nvSpPr>
        <p:spPr>
          <a:xfrm>
            <a:off x="457200" y="1600200"/>
            <a:ext cx="4041775" cy="4525963"/>
          </a:xfrm>
        </p:spPr>
        <p:txBody>
          <a:bodyPr/>
          <a:lstStyle/>
          <a:p>
            <a:pPr eaLnBrk="1" hangingPunct="1"/>
            <a:r>
              <a:rPr lang="en" altLang="en-US" sz="2700" smtClean="0"/>
              <a:t>Elevated temperature</a:t>
            </a:r>
            <a:endParaRPr lang="sr-Latn-CS" altLang="en-US" sz="2700" smtClean="0"/>
          </a:p>
          <a:p>
            <a:pPr eaLnBrk="1" hangingPunct="1"/>
            <a:r>
              <a:rPr lang="en" altLang="en-US" sz="2700" smtClean="0"/>
              <a:t>A headache</a:t>
            </a:r>
            <a:endParaRPr lang="sr-Latn-CS" altLang="en-US" sz="2700" smtClean="0"/>
          </a:p>
          <a:p>
            <a:pPr eaLnBrk="1" hangingPunct="1"/>
            <a:r>
              <a:rPr lang="en" altLang="en-US" sz="2700" smtClean="0"/>
              <a:t>Fever</a:t>
            </a:r>
          </a:p>
          <a:p>
            <a:pPr eaLnBrk="1" hangingPunct="1"/>
            <a:r>
              <a:rPr lang="en" altLang="en-US" sz="2700" smtClean="0"/>
              <a:t>Pain in the kidney area</a:t>
            </a:r>
            <a:endParaRPr lang="sr-Latn-CS" altLang="en-US" sz="2700" smtClean="0"/>
          </a:p>
          <a:p>
            <a:pPr eaLnBrk="1" hangingPunct="1"/>
            <a:r>
              <a:rPr lang="en" altLang="en-US" sz="2700" smtClean="0"/>
              <a:t>Pain localized in the urethra</a:t>
            </a:r>
            <a:endParaRPr lang="sr-Latn-CS" altLang="en-US" sz="2700" smtClean="0"/>
          </a:p>
          <a:p>
            <a:pPr eaLnBrk="1" hangingPunct="1"/>
            <a:r>
              <a:rPr lang="en" altLang="en-US" sz="2700" smtClean="0"/>
              <a:t>Bladder pain</a:t>
            </a:r>
            <a:endParaRPr lang="sr-Latn-CS" altLang="en-US" sz="2700" smtClean="0"/>
          </a:p>
          <a:p>
            <a:pPr eaLnBrk="1" hangingPunct="1"/>
            <a:r>
              <a:rPr lang="en" altLang="en-US" sz="2700" smtClean="0"/>
              <a:t>Pain due to prostatitis</a:t>
            </a:r>
          </a:p>
        </p:txBody>
      </p:sp>
      <p:pic>
        <p:nvPicPr>
          <p:cNvPr id="20483" name="Picture 4"/>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a:xfrm>
            <a:off x="4645025" y="1846263"/>
            <a:ext cx="4041775" cy="3979862"/>
          </a:xfr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eaLnBrk="1" hangingPunct="1"/>
            <a:r>
              <a:rPr lang="en" altLang="en-US" b="1" smtClean="0">
                <a:solidFill>
                  <a:srgbClr val="0000CC"/>
                </a:solidFill>
              </a:rPr>
              <a:t>Urinary disorder</a:t>
            </a:r>
          </a:p>
        </p:txBody>
      </p:sp>
      <p:sp>
        <p:nvSpPr>
          <p:cNvPr id="21506" name="Rectangle 3"/>
          <p:cNvSpPr>
            <a:spLocks noGrp="1" noChangeArrowheads="1"/>
          </p:cNvSpPr>
          <p:nvPr>
            <p:ph type="body" sz="half" idx="1"/>
          </p:nvPr>
        </p:nvSpPr>
        <p:spPr>
          <a:xfrm>
            <a:off x="457200" y="1600200"/>
            <a:ext cx="4041775" cy="4525963"/>
          </a:xfrm>
        </p:spPr>
        <p:txBody>
          <a:bodyPr/>
          <a:lstStyle/>
          <a:p>
            <a:pPr eaLnBrk="1" hangingPunct="1"/>
            <a:r>
              <a:rPr lang="en" altLang="en-US" sz="3500" smtClean="0"/>
              <a:t>Frequent urination</a:t>
            </a:r>
            <a:endParaRPr lang="sr-Latn-CS" altLang="en-US" sz="3500" smtClean="0"/>
          </a:p>
          <a:p>
            <a:pPr eaLnBrk="1" hangingPunct="1"/>
            <a:r>
              <a:rPr lang="en" altLang="en-US" sz="3500" smtClean="0"/>
              <a:t>Dysuria</a:t>
            </a:r>
          </a:p>
          <a:p>
            <a:pPr eaLnBrk="1" hangingPunct="1"/>
            <a:r>
              <a:rPr lang="en" altLang="en-US" sz="3500" smtClean="0"/>
              <a:t>Incontinence</a:t>
            </a:r>
            <a:endParaRPr lang="sr-Latn-CS" altLang="en-US" sz="3500" smtClean="0"/>
          </a:p>
          <a:p>
            <a:pPr eaLnBrk="1" hangingPunct="1"/>
            <a:r>
              <a:rPr lang="en" altLang="en-US" sz="3500" smtClean="0"/>
              <a:t>Hematuria</a:t>
            </a:r>
          </a:p>
        </p:txBody>
      </p:sp>
      <p:pic>
        <p:nvPicPr>
          <p:cNvPr id="21507" name="Picture 4"/>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a:xfrm>
            <a:off x="5360988" y="1600200"/>
            <a:ext cx="2608262" cy="4525963"/>
          </a:xfr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2"/>
          <p:cNvSpPr>
            <a:spLocks noGrp="1" noChangeArrowheads="1"/>
          </p:cNvSpPr>
          <p:nvPr>
            <p:ph type="title"/>
          </p:nvPr>
        </p:nvSpPr>
        <p:spPr>
          <a:xfrm>
            <a:off x="457200" y="274638"/>
            <a:ext cx="8229600" cy="944562"/>
          </a:xfrm>
        </p:spPr>
        <p:txBody>
          <a:bodyPr/>
          <a:lstStyle/>
          <a:p>
            <a:pPr eaLnBrk="1" hangingPunct="1"/>
            <a:r>
              <a:rPr lang="en" altLang="en-US" b="1" smtClean="0">
                <a:solidFill>
                  <a:srgbClr val="0000CC"/>
                </a:solidFill>
              </a:rPr>
              <a:t>Urine analysis</a:t>
            </a:r>
          </a:p>
        </p:txBody>
      </p:sp>
      <p:sp>
        <p:nvSpPr>
          <p:cNvPr id="22530" name="Rectangle 3"/>
          <p:cNvSpPr>
            <a:spLocks noGrp="1" noChangeArrowheads="1"/>
          </p:cNvSpPr>
          <p:nvPr>
            <p:ph sz="half" idx="1"/>
          </p:nvPr>
        </p:nvSpPr>
        <p:spPr>
          <a:xfrm>
            <a:off x="228600" y="1600200"/>
            <a:ext cx="4267200" cy="4876800"/>
          </a:xfrm>
        </p:spPr>
        <p:txBody>
          <a:bodyPr/>
          <a:lstStyle/>
          <a:p>
            <a:pPr marL="179388" indent="-179388" eaLnBrk="1" hangingPunct="1"/>
            <a:r>
              <a:rPr lang="en" altLang="en-US" sz="2200" smtClean="0"/>
              <a:t>Adequate urine collection is a prerequisite for realistic results</a:t>
            </a:r>
            <a:endParaRPr lang="sr-Latn-CS" altLang="en-US" sz="2200" smtClean="0"/>
          </a:p>
          <a:p>
            <a:pPr marL="179388" indent="-179388" eaLnBrk="1" hangingPunct="1"/>
            <a:r>
              <a:rPr lang="en" altLang="en-US" sz="2200" smtClean="0"/>
              <a:t>Proteinuria (nephroangiosclerosis, febrile state, IUT, GNF, nephrosis, PNF)</a:t>
            </a:r>
          </a:p>
          <a:p>
            <a:pPr marL="179388" indent="-179388" eaLnBrk="1" hangingPunct="1"/>
            <a:r>
              <a:rPr lang="en" altLang="en-US" sz="2200" smtClean="0"/>
              <a:t>Glycosuria</a:t>
            </a:r>
            <a:endParaRPr lang="sr-Latn-CS" altLang="en-US" sz="2200" smtClean="0"/>
          </a:p>
          <a:p>
            <a:pPr marL="179388" indent="-179388" eaLnBrk="1" hangingPunct="1"/>
            <a:r>
              <a:rPr lang="en" altLang="en-US" sz="2200" smtClean="0"/>
              <a:t>Erythrocytes, leukocytes </a:t>
            </a:r>
          </a:p>
          <a:p>
            <a:pPr marL="179388" indent="-179388" eaLnBrk="1" hangingPunct="1"/>
            <a:r>
              <a:rPr lang="en" altLang="en-US" sz="2200" smtClean="0"/>
              <a:t>Cylinders (hyaline-proteins, granulocyte-proteins</a:t>
            </a:r>
            <a:r>
              <a:rPr lang="sr-Latn-RS" altLang="en-US" sz="2200" smtClean="0"/>
              <a:t>,</a:t>
            </a:r>
            <a:r>
              <a:rPr lang="en" altLang="en-US" sz="2200" smtClean="0"/>
              <a:t> and tubule epithelium, erythrocyte, leukocyte )</a:t>
            </a:r>
          </a:p>
          <a:p>
            <a:pPr marL="179388" indent="-179388" eaLnBrk="1" hangingPunct="1"/>
            <a:r>
              <a:rPr lang="en" altLang="en-US" sz="2200" smtClean="0"/>
              <a:t>Bacteriuria </a:t>
            </a:r>
            <a:endParaRPr lang="en-US" altLang="en-US" sz="2200" smtClean="0"/>
          </a:p>
        </p:txBody>
      </p:sp>
      <p:pic>
        <p:nvPicPr>
          <p:cNvPr id="22531" name="Picture 7"/>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l="5659" t="11130" r="5515" b="10599"/>
          <a:stretch>
            <a:fillRect/>
          </a:stretch>
        </p:blipFill>
        <p:spPr>
          <a:xfrm>
            <a:off x="4876800" y="1600200"/>
            <a:ext cx="3733800" cy="4876800"/>
          </a:xfrm>
          <a:noFill/>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2360</TotalTime>
  <Words>2339</Words>
  <Application>Microsoft Office PowerPoint</Application>
  <PresentationFormat>On-screen Show (4:3)</PresentationFormat>
  <Paragraphs>201</Paragraphs>
  <Slides>36</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36</vt:i4>
      </vt:variant>
    </vt:vector>
  </HeadingPairs>
  <TitlesOfParts>
    <vt:vector size="39" baseType="lpstr">
      <vt:lpstr>Arial</vt:lpstr>
      <vt:lpstr>Calibri</vt:lpstr>
      <vt:lpstr>Office Theme</vt:lpstr>
      <vt:lpstr>UROLOGICAL PROBLEMS IN OLD AGE</vt:lpstr>
      <vt:lpstr>PowerPoint Presentation</vt:lpstr>
      <vt:lpstr>Pathophysiology of kidney aging</vt:lpstr>
      <vt:lpstr>Incidence of elderly people</vt:lpstr>
      <vt:lpstr>Aging, disease or physiology ?</vt:lpstr>
      <vt:lpstr>Changes in kidney function as a result of aging</vt:lpstr>
      <vt:lpstr>Clinical symptoms of urinary tract diseases</vt:lpstr>
      <vt:lpstr>Urinary disorder</vt:lpstr>
      <vt:lpstr>Urine analysis</vt:lpstr>
      <vt:lpstr>Other diagnostic procedures</vt:lpstr>
      <vt:lpstr>The most common urological problems in old age</vt:lpstr>
      <vt:lpstr>Prostatism</vt:lpstr>
      <vt:lpstr>Prostate adenoma</vt:lpstr>
      <vt:lpstr>Prostate cancer</vt:lpstr>
      <vt:lpstr>Symptoms of cancer of the prostate</vt:lpstr>
      <vt:lpstr>Diagnosis of cancer of the prostate</vt:lpstr>
      <vt:lpstr>Incontinence-definition and frequency</vt:lpstr>
      <vt:lpstr>Distribution of incontinence</vt:lpstr>
      <vt:lpstr>Urinary incintinency </vt:lpstr>
      <vt:lpstr>Forms of incontinence</vt:lpstr>
      <vt:lpstr>Forms of incontinence</vt:lpstr>
      <vt:lpstr>Forms of incontinence  According to severity</vt:lpstr>
      <vt:lpstr>Grading and treatment of incontinence</vt:lpstr>
      <vt:lpstr>Tips</vt:lpstr>
      <vt:lpstr>Kegel exercises</vt:lpstr>
      <vt:lpstr>Urinary tract infection</vt:lpstr>
      <vt:lpstr>Pyelonephritis</vt:lpstr>
      <vt:lpstr>Treatment of IUT</vt:lpstr>
      <vt:lpstr>Incidence of patients with Terminal Chronic kidney disease in the elderly</vt:lpstr>
      <vt:lpstr>Should older people with tCKD be treated?</vt:lpstr>
      <vt:lpstr>Yet,...</vt:lpstr>
      <vt:lpstr>Old and transplantation</vt:lpstr>
      <vt:lpstr>Immune system and immunosuppression</vt:lpstr>
      <vt:lpstr>Selection of old patients for transplantation</vt:lpstr>
      <vt:lpstr>Transplantation and survival kidneys in the elderly</vt:lpstr>
      <vt:lpstr>Morbidity and mortality in older patients after transplantation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BUBREG I STARI</dc:title>
  <dc:creator>Stolic</dc:creator>
  <cp:lastModifiedBy>Tomislav NIkolic</cp:lastModifiedBy>
  <cp:revision>241</cp:revision>
  <dcterms:created xsi:type="dcterms:W3CDTF">2014-01-31T16:12:38Z</dcterms:created>
  <dcterms:modified xsi:type="dcterms:W3CDTF">2024-02-18T21:39:32Z</dcterms:modified>
</cp:coreProperties>
</file>